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9144000" cy="87782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351" y="3034553"/>
            <a:ext cx="8407543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91440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2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1440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18" y="5002305"/>
            <a:ext cx="8492082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23318" y="1129553"/>
            <a:ext cx="849208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78156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2460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944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8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7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91440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628" y="5943600"/>
            <a:ext cx="8464772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28" y="1129553"/>
            <a:ext cx="8464772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29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91440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527" y="5484607"/>
            <a:ext cx="8341873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1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5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2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5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0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91440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5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04/04/2014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1882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62247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Remote Crisis </a:t>
            </a:r>
            <a:r>
              <a:rPr lang="en-US" dirty="0" smtClean="0"/>
              <a:t>Management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767" y="3034553"/>
            <a:ext cx="7146489" cy="38234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“Next week, there can’t be any crisis. My schedule’s already full!”</a:t>
            </a:r>
          </a:p>
          <a:p>
            <a:pPr algn="r"/>
            <a:r>
              <a:rPr lang="en-US" sz="2400" i="1" dirty="0" smtClean="0"/>
              <a:t>Henry Kissinger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8715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808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purpose of this exercise is to simulate the remote management by a NGO field team </a:t>
            </a:r>
            <a:r>
              <a:rPr lang="en-GB" dirty="0" smtClean="0"/>
              <a:t>(you!) </a:t>
            </a:r>
            <a:r>
              <a:rPr lang="en-GB" dirty="0"/>
              <a:t>of a </a:t>
            </a:r>
            <a:r>
              <a:rPr lang="en-GB" dirty="0" smtClean="0"/>
              <a:t>crisis.</a:t>
            </a:r>
          </a:p>
          <a:p>
            <a:pPr marL="0" indent="0">
              <a:buNone/>
            </a:pPr>
            <a:r>
              <a:rPr lang="en-US" dirty="0" smtClean="0"/>
              <a:t>It’s a chance to:</a:t>
            </a:r>
          </a:p>
          <a:p>
            <a:r>
              <a:rPr lang="en-US" dirty="0" smtClean="0"/>
              <a:t>Apply your new skills and knowledge</a:t>
            </a:r>
          </a:p>
          <a:p>
            <a:r>
              <a:rPr lang="en-US" dirty="0" smtClean="0"/>
              <a:t>Examine </a:t>
            </a:r>
            <a:r>
              <a:rPr lang="en-US" dirty="0" err="1" smtClean="0"/>
              <a:t>organisational</a:t>
            </a:r>
            <a:r>
              <a:rPr lang="en-US" dirty="0" smtClean="0"/>
              <a:t> issues that arise in a crisis</a:t>
            </a:r>
          </a:p>
          <a:p>
            <a:r>
              <a:rPr lang="en-US" dirty="0" smtClean="0"/>
              <a:t>Engage with stakeholders (media, family, etc.)</a:t>
            </a:r>
          </a:p>
          <a:p>
            <a:r>
              <a:rPr lang="en-US" dirty="0" smtClean="0"/>
              <a:t>Self-reflect</a:t>
            </a:r>
          </a:p>
          <a:p>
            <a:r>
              <a:rPr lang="en-US" dirty="0" smtClean="0"/>
              <a:t>Practice!!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0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55" y="2369730"/>
            <a:ext cx="8099345" cy="4246557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AUK</a:t>
            </a:r>
            <a:r>
              <a:rPr lang="en-CA" sz="2400" dirty="0"/>
              <a:t>-based NGO specialising in community health programmes and emergency medical care. </a:t>
            </a:r>
            <a:endParaRPr lang="en-CA" sz="2400" dirty="0" smtClean="0"/>
          </a:p>
          <a:p>
            <a:r>
              <a:rPr lang="en-US" sz="2400" dirty="0" smtClean="0"/>
              <a:t>Country office is in </a:t>
            </a:r>
            <a:r>
              <a:rPr lang="en-US" sz="2400" b="1" i="1" u="sng" dirty="0" smtClean="0"/>
              <a:t>City</a:t>
            </a:r>
          </a:p>
          <a:p>
            <a:r>
              <a:rPr lang="en-US" sz="2400" dirty="0" smtClean="0"/>
              <a:t>Your office is in </a:t>
            </a:r>
            <a:r>
              <a:rPr lang="en-US" sz="2400" b="1" i="1" u="sng" dirty="0"/>
              <a:t>City</a:t>
            </a:r>
            <a:endParaRPr lang="en-US" sz="2400" dirty="0" smtClean="0"/>
          </a:p>
          <a:p>
            <a:r>
              <a:rPr lang="en-US" sz="2400" dirty="0" smtClean="0"/>
              <a:t>You have </a:t>
            </a:r>
            <a:r>
              <a:rPr lang="en-CA" sz="2400" dirty="0"/>
              <a:t>HC has </a:t>
            </a:r>
            <a:r>
              <a:rPr lang="en-CA" sz="2400" dirty="0" smtClean="0"/>
              <a:t>mobile clinics</a:t>
            </a:r>
            <a:r>
              <a:rPr lang="en-US" sz="2400" dirty="0" smtClean="0"/>
              <a:t> </a:t>
            </a:r>
            <a:r>
              <a:rPr lang="en-US" sz="2400" dirty="0"/>
              <a:t>running in </a:t>
            </a:r>
            <a:r>
              <a:rPr lang="en-US" sz="2400" b="1" i="1" u="sng" dirty="0" smtClean="0"/>
              <a:t>City </a:t>
            </a:r>
            <a:r>
              <a:rPr lang="en-US" sz="2400" dirty="0" smtClean="0"/>
              <a:t>governorate </a:t>
            </a:r>
            <a:r>
              <a:rPr lang="en-US" sz="2400" dirty="0"/>
              <a:t>and a 15-bed trauma surgery clinic was recently set up in a house in </a:t>
            </a:r>
            <a:r>
              <a:rPr lang="en-US" sz="2400" b="1" i="1" u="sng" dirty="0"/>
              <a:t>City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See briefing for further details about HC, including the security risk assessment.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33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898" y="2292237"/>
            <a:ext cx="7298139" cy="3670767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</a:t>
            </a:r>
            <a:r>
              <a:rPr lang="en-GB" sz="2400" dirty="0"/>
              <a:t>exercise is a simulation of an </a:t>
            </a:r>
            <a:r>
              <a:rPr lang="en-GB" sz="2400" dirty="0" smtClean="0"/>
              <a:t>incident that </a:t>
            </a:r>
            <a:r>
              <a:rPr lang="en-GB" sz="2400" dirty="0"/>
              <a:t>develops in layers over a period of time. 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exercise is </a:t>
            </a:r>
            <a:r>
              <a:rPr lang="en-GB" sz="2400" dirty="0" smtClean="0"/>
              <a:t>guided by </a:t>
            </a:r>
            <a:r>
              <a:rPr lang="en-GB" sz="2400" dirty="0"/>
              <a:t>a series of </a:t>
            </a:r>
            <a:r>
              <a:rPr lang="en-GB" sz="2400" dirty="0" smtClean="0"/>
              <a:t>serials(</a:t>
            </a:r>
            <a:r>
              <a:rPr lang="en-GB" sz="2400" dirty="0"/>
              <a:t>paper-based interjections) and injects (in-person interventions</a:t>
            </a:r>
            <a:r>
              <a:rPr lang="en-GB" sz="2400" dirty="0" smtClean="0"/>
              <a:t>) which will give you more information and often require action.</a:t>
            </a:r>
          </a:p>
          <a:p>
            <a:r>
              <a:rPr lang="en-GB" sz="2400" dirty="0" smtClean="0"/>
              <a:t>You will decide your future! You will decide how to manage the incident.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7815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23434"/>
            <a:ext cx="7093613" cy="367076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You may contact anyone you want through written email, all written on a piece of paper and placed in the email box or handed to a facilitator.</a:t>
            </a:r>
          </a:p>
          <a:p>
            <a:r>
              <a:rPr lang="en-US" sz="2400" dirty="0"/>
              <a:t>You </a:t>
            </a:r>
            <a:r>
              <a:rPr lang="en-US" sz="2400" dirty="0" smtClean="0"/>
              <a:t>will be contacted by various stakeholders, also on </a:t>
            </a:r>
            <a:r>
              <a:rPr lang="en-US" sz="2400" dirty="0"/>
              <a:t>a </a:t>
            </a:r>
            <a:r>
              <a:rPr lang="en-US" sz="2400" dirty="0" smtClean="0"/>
              <a:t>pieces </a:t>
            </a:r>
            <a:r>
              <a:rPr lang="en-US" sz="2400" dirty="0"/>
              <a:t>of </a:t>
            </a:r>
            <a:r>
              <a:rPr lang="en-US" sz="2400" dirty="0" smtClean="0"/>
              <a:t>paper.</a:t>
            </a:r>
          </a:p>
          <a:p>
            <a:r>
              <a:rPr lang="en-US" sz="2400" dirty="0" smtClean="0"/>
              <a:t>You will be visited from time-to-time by various stakeholders.</a:t>
            </a:r>
          </a:p>
          <a:p>
            <a:r>
              <a:rPr lang="en-GB" sz="2400" dirty="0" smtClean="0"/>
              <a:t>Only communications </a:t>
            </a:r>
            <a:r>
              <a:rPr lang="en-GB" sz="2400" dirty="0"/>
              <a:t>that have passed through the Facilitation Team can be considered to be part of the scenario!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833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43" y="2254320"/>
            <a:ext cx="8587161" cy="4361967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entury Gothic"/>
                <a:cs typeface="Century Gothic"/>
              </a:rPr>
              <a:t>The </a:t>
            </a:r>
            <a:r>
              <a:rPr lang="en-GB" sz="2400" dirty="0">
                <a:latin typeface="Century Gothic"/>
                <a:cs typeface="Century Gothic"/>
              </a:rPr>
              <a:t>health and safety of </a:t>
            </a:r>
            <a:r>
              <a:rPr lang="en-GB" sz="2400" dirty="0" smtClean="0">
                <a:latin typeface="Century Gothic"/>
                <a:cs typeface="Century Gothic"/>
              </a:rPr>
              <a:t>staff is </a:t>
            </a:r>
            <a:r>
              <a:rPr lang="en-GB" sz="2400" dirty="0">
                <a:latin typeface="Century Gothic"/>
                <a:cs typeface="Century Gothic"/>
              </a:rPr>
              <a:t>of the utmost </a:t>
            </a:r>
            <a:r>
              <a:rPr lang="en-GB" sz="2400" dirty="0" smtClean="0">
                <a:latin typeface="Century Gothic"/>
                <a:cs typeface="Century Gothic"/>
              </a:rPr>
              <a:t>importance.</a:t>
            </a:r>
          </a:p>
          <a:p>
            <a:r>
              <a:rPr lang="en-GB" sz="2400" dirty="0" smtClean="0">
                <a:latin typeface="Century Gothic"/>
                <a:cs typeface="Century Gothic"/>
              </a:rPr>
              <a:t>Loss </a:t>
            </a:r>
            <a:r>
              <a:rPr lang="en-GB" sz="2400" dirty="0">
                <a:latin typeface="Century Gothic"/>
                <a:cs typeface="Century Gothic"/>
              </a:rPr>
              <a:t>or damage to property and resources, or negative impacts on the organisation’s reputation or the continuity of existing programmes/activities, should be minimised wherever </a:t>
            </a:r>
            <a:r>
              <a:rPr lang="en-GB" sz="2400" dirty="0" smtClean="0">
                <a:latin typeface="Century Gothic"/>
                <a:cs typeface="Century Gothic"/>
              </a:rPr>
              <a:t>possible.</a:t>
            </a:r>
          </a:p>
          <a:p>
            <a:r>
              <a:rPr lang="en-GB" sz="2400" dirty="0" smtClean="0">
                <a:latin typeface="Century Gothic"/>
                <a:cs typeface="Century Gothic"/>
              </a:rPr>
              <a:t>Effective </a:t>
            </a:r>
            <a:r>
              <a:rPr lang="en-GB" sz="2400" dirty="0">
                <a:latin typeface="Century Gothic"/>
                <a:cs typeface="Century Gothic"/>
              </a:rPr>
              <a:t>communications should be maintained between all </a:t>
            </a:r>
            <a:r>
              <a:rPr lang="en-US" sz="2400" dirty="0">
                <a:latin typeface="Century Gothic"/>
                <a:cs typeface="Century Gothic"/>
              </a:rPr>
              <a:t>internal and external </a:t>
            </a:r>
            <a:r>
              <a:rPr lang="en-GB" sz="2400" dirty="0">
                <a:latin typeface="Century Gothic"/>
                <a:cs typeface="Century Gothic"/>
              </a:rPr>
              <a:t>stakeholders to enable their cooperation in managing the </a:t>
            </a:r>
            <a:r>
              <a:rPr lang="en-GB" sz="2400" dirty="0" smtClean="0">
                <a:latin typeface="Century Gothic"/>
                <a:cs typeface="Century Gothic"/>
              </a:rPr>
              <a:t>incident.</a:t>
            </a:r>
          </a:p>
          <a:p>
            <a:endParaRPr lang="en-GB" sz="2400" dirty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868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your job to MANAGE a crisis, not resolve it.</a:t>
            </a:r>
          </a:p>
          <a:p>
            <a:r>
              <a:rPr lang="en-US" sz="2400" dirty="0" smtClean="0"/>
              <a:t>This is not a test! It is a learning exercise.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91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23" y="2192142"/>
            <a:ext cx="8815134" cy="3953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600" dirty="0"/>
              <a:t>A mobile clinic team left </a:t>
            </a:r>
            <a:r>
              <a:rPr lang="en-CA" sz="1600" b="1" i="1" dirty="0"/>
              <a:t>City</a:t>
            </a:r>
            <a:r>
              <a:rPr lang="en-CA" sz="1600" dirty="0"/>
              <a:t> in a vehicle for to go on a routine journey to </a:t>
            </a:r>
            <a:r>
              <a:rPr lang="en-CA" sz="1600" b="1" i="1" dirty="0"/>
              <a:t>City</a:t>
            </a:r>
            <a:r>
              <a:rPr lang="en-CA" sz="1600" dirty="0"/>
              <a:t>. On board there were</a:t>
            </a:r>
            <a:r>
              <a:rPr lang="en-CA" sz="1600" dirty="0" smtClean="0"/>
              <a:t>: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CA" sz="1600" dirty="0"/>
              <a:t>Mohamed Ahmed Hussein, Driver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CA" sz="1600" dirty="0" err="1"/>
              <a:t>Elissar</a:t>
            </a:r>
            <a:r>
              <a:rPr lang="en-CA" sz="1600" dirty="0"/>
              <a:t> </a:t>
            </a:r>
            <a:r>
              <a:rPr lang="en-CA" sz="1600" dirty="0" err="1"/>
              <a:t>Helal</a:t>
            </a:r>
            <a:r>
              <a:rPr lang="en-CA" sz="1600" dirty="0"/>
              <a:t>, Nurse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CA" sz="1600" dirty="0" err="1"/>
              <a:t>Nour</a:t>
            </a:r>
            <a:r>
              <a:rPr lang="en-CA" sz="1600" dirty="0"/>
              <a:t> </a:t>
            </a:r>
            <a:r>
              <a:rPr lang="en-CA" sz="1600" dirty="0" err="1"/>
              <a:t>Khoury</a:t>
            </a:r>
            <a:r>
              <a:rPr lang="en-CA" sz="1600" dirty="0"/>
              <a:t>, Nurse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CA" sz="1600" dirty="0" err="1"/>
              <a:t>Sadiq</a:t>
            </a:r>
            <a:r>
              <a:rPr lang="en-CA" sz="1600" dirty="0"/>
              <a:t> </a:t>
            </a:r>
            <a:r>
              <a:rPr lang="en-CA" sz="1600" dirty="0" err="1"/>
              <a:t>Kuzbari</a:t>
            </a:r>
            <a:r>
              <a:rPr lang="en-CA" sz="1600" dirty="0"/>
              <a:t>, Assistant Area Manager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CA" sz="1600" dirty="0"/>
              <a:t>John Doolittle, HQ visitor from the </a:t>
            </a:r>
            <a:r>
              <a:rPr lang="en-CA" sz="1600" dirty="0" err="1"/>
              <a:t>Comms</a:t>
            </a:r>
            <a:r>
              <a:rPr lang="en-CA" sz="1600" dirty="0"/>
              <a:t> team, doing a story on our activities in the region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CA" sz="1600" dirty="0"/>
              <a:t>Ahmed </a:t>
            </a:r>
            <a:r>
              <a:rPr lang="en-CA" sz="1600" dirty="0" err="1"/>
              <a:t>Addem</a:t>
            </a:r>
            <a:r>
              <a:rPr lang="en-CA" sz="1600" dirty="0"/>
              <a:t>, local journalist</a:t>
            </a:r>
            <a:endParaRPr lang="en-GB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CA" sz="1600" dirty="0" smtClean="0"/>
              <a:t>John </a:t>
            </a:r>
            <a:r>
              <a:rPr lang="en-CA" sz="1600" dirty="0"/>
              <a:t>Doolittle, HQ </a:t>
            </a:r>
            <a:r>
              <a:rPr lang="en-CA" sz="1600" dirty="0" err="1"/>
              <a:t>Comms</a:t>
            </a:r>
            <a:r>
              <a:rPr lang="en-CA" sz="1600" dirty="0"/>
              <a:t>, and </a:t>
            </a:r>
            <a:r>
              <a:rPr lang="en-CA" sz="1600" dirty="0" err="1"/>
              <a:t>Sadiq</a:t>
            </a:r>
            <a:r>
              <a:rPr lang="en-CA" sz="1600" dirty="0"/>
              <a:t> </a:t>
            </a:r>
            <a:r>
              <a:rPr lang="en-CA" sz="1600" dirty="0" err="1"/>
              <a:t>Kuzbari</a:t>
            </a:r>
            <a:r>
              <a:rPr lang="en-CA" sz="1600" dirty="0"/>
              <a:t>, Assistant Area Manager, had planned to travel on two other occasions in the past week but always had to put it off for some reason.  Mahmoud Al </a:t>
            </a:r>
            <a:r>
              <a:rPr lang="en-CA" sz="1600" dirty="0" err="1"/>
              <a:t>Qasem</a:t>
            </a:r>
            <a:r>
              <a:rPr lang="en-CA" sz="1600" dirty="0"/>
              <a:t>, the Logs </a:t>
            </a:r>
            <a:r>
              <a:rPr lang="en-CA" sz="1600" dirty="0" err="1"/>
              <a:t>Mgr</a:t>
            </a:r>
            <a:r>
              <a:rPr lang="en-CA" sz="1600" dirty="0"/>
              <a:t>, said John was really insistent all day yesterday about going to the field.  </a:t>
            </a:r>
            <a:r>
              <a:rPr lang="en-CA" sz="1600" dirty="0" err="1"/>
              <a:t>Sadiq</a:t>
            </a:r>
            <a:r>
              <a:rPr lang="en-CA" sz="1600" dirty="0"/>
              <a:t> finally agreed and went out with the team.</a:t>
            </a:r>
            <a:endParaRPr lang="en-GB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n-CA" sz="1600" dirty="0" smtClean="0"/>
              <a:t>The </a:t>
            </a:r>
            <a:r>
              <a:rPr lang="en-CA" sz="1600" dirty="0"/>
              <a:t>team left at </a:t>
            </a:r>
            <a:r>
              <a:rPr lang="en-CA" sz="1600" dirty="0" smtClean="0"/>
              <a:t>1000 </a:t>
            </a:r>
            <a:r>
              <a:rPr lang="en-CA" sz="1600" dirty="0"/>
              <a:t>and checked in at </a:t>
            </a:r>
            <a:r>
              <a:rPr lang="en-CA" sz="1600" dirty="0" smtClean="0"/>
              <a:t>1100.  </a:t>
            </a:r>
            <a:r>
              <a:rPr lang="en-CA" sz="1600" dirty="0"/>
              <a:t>Since then, Mahmoud has not heard from </a:t>
            </a:r>
            <a:r>
              <a:rPr lang="en-CA" sz="1600" dirty="0" smtClean="0"/>
              <a:t>them</a:t>
            </a:r>
            <a:r>
              <a:rPr lang="en-CA" sz="1600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57474478"/>
      </p:ext>
    </p:extLst>
  </p:cSld>
  <p:clrMapOvr>
    <a:masterClrMapping/>
  </p:clrMapOvr>
</p:sld>
</file>

<file path=ppt/theme/theme1.xml><?xml version="1.0" encoding="utf-8"?>
<a:theme xmlns:a="http://schemas.openxmlformats.org/drawingml/2006/main" name="1_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550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1_Perception</vt:lpstr>
      <vt:lpstr>Remote Crisis Management Simulation</vt:lpstr>
      <vt:lpstr>Purpose</vt:lpstr>
      <vt:lpstr>Healthy Communities</vt:lpstr>
      <vt:lpstr>Methodology</vt:lpstr>
      <vt:lpstr>Structure and Rules</vt:lpstr>
      <vt:lpstr>Things to remember</vt:lpstr>
      <vt:lpstr>Remember….</vt:lpstr>
      <vt:lpstr>Scenario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Management Simulation</dc:title>
  <dc:creator>Perry Seymour</dc:creator>
  <cp:lastModifiedBy>Perry Seymour</cp:lastModifiedBy>
  <cp:revision>9</cp:revision>
  <dcterms:created xsi:type="dcterms:W3CDTF">2014-02-10T13:28:35Z</dcterms:created>
  <dcterms:modified xsi:type="dcterms:W3CDTF">2014-04-04T07:44:02Z</dcterms:modified>
</cp:coreProperties>
</file>