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1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7"/>
    <p:restoredTop sz="73284"/>
  </p:normalViewPr>
  <p:slideViewPr>
    <p:cSldViewPr snapToGrid="0" snapToObjects="1">
      <p:cViewPr varScale="1">
        <p:scale>
          <a:sx n="75" d="100"/>
          <a:sy n="75" d="100"/>
        </p:scale>
        <p:origin x="10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5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4EF1-F8E0-4749-809D-5752AA0608E2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3575-E910-2A4C-A278-3294874EB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0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F7C0-B4A9-D640-9987-81DA11C237E1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8753-6064-B347-A216-CA4460036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56350"/>
            <a:ext cx="12192000" cy="501650"/>
            <a:chOff x="0" y="6356350"/>
            <a:chExt cx="12192000" cy="50165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56350"/>
              <a:ext cx="12192000" cy="50165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356350"/>
              <a:ext cx="12192000" cy="45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B8A2373-E79B-604E-A69A-A776119ADD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47929" y="136525"/>
            <a:ext cx="622300" cy="7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Personal Security &amp; Safety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Date/Venue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A441E-2641-D545-86F4-DCB486FBC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02" y="489204"/>
            <a:ext cx="3573402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1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7622-9F1B-6D42-8270-9278A934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98043-EF8B-8E47-9E16-088D62A3B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399" y="2538095"/>
            <a:ext cx="7567202" cy="178180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develop the personal security and safety awareness of participants to enable them to operate safely within insecure environments.</a:t>
            </a: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3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7622-9F1B-6D42-8270-9278A934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98043-EF8B-8E47-9E16-088D62A3B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069"/>
            <a:ext cx="10841966" cy="3528944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Outline key threats in the operating environment and describe the organisation’s security culture &amp; approach.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List actions and behaviours that enhance your security and explain how your identity affects your vulnerability to threats.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Describe how to minimise risks within your workplace and accommodation and recall procedures for field travel and movements.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Recognise risks with managing information and using social media.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Outline measures to deal with different security and safety threats.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</a:pPr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 how to report incidents and describe the organisation’s approach to managing incidents. 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002060"/>
              </a:buClr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68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7622-9F1B-6D42-8270-9278A934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381953E-595B-4A32-AD17-847ECB011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039127"/>
              </p:ext>
            </p:extLst>
          </p:nvPr>
        </p:nvGraphicFramePr>
        <p:xfrm>
          <a:off x="3852203" y="917917"/>
          <a:ext cx="4487594" cy="5233184"/>
        </p:xfrm>
        <a:graphic>
          <a:graphicData uri="http://schemas.openxmlformats.org/drawingml/2006/table">
            <a:tbl>
              <a:tblPr firstRow="1" firstCol="1" bandRow="1"/>
              <a:tblGrid>
                <a:gridCol w="1324708">
                  <a:extLst>
                    <a:ext uri="{9D8B030D-6E8A-4147-A177-3AD203B41FA5}">
                      <a16:colId xmlns:a16="http://schemas.microsoft.com/office/drawing/2014/main" val="4186556565"/>
                    </a:ext>
                  </a:extLst>
                </a:gridCol>
                <a:gridCol w="3162886">
                  <a:extLst>
                    <a:ext uri="{9D8B030D-6E8A-4147-A177-3AD203B41FA5}">
                      <a16:colId xmlns:a16="http://schemas.microsoft.com/office/drawing/2014/main" val="1164685995"/>
                    </a:ext>
                  </a:extLst>
                </a:gridCol>
              </a:tblGrid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93544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09:00 – 09:20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83455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09:30 – 10:00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Threats &amp; Risks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87989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 – 10:30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Security Culture &amp; Approach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723016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10:30 – 11:00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 Responsibilities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61432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– 11:15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34866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11:15 – 11:45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Inclusive Security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880720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11:45 – 12:15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Awareness &amp; Behaviour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878221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 – 13:00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 Security &amp; Safety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247489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 – 14:00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21253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14:00 – 14:45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 Travel &amp; Movements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910240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14:45 – 15:15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Security &amp; Privacy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902428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15:15 – 15:30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GB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53717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15:30 – 16:45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Dealing with Incidents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13207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16:45 – 17:15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Incident Reporting &amp; Management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026522"/>
                  </a:ext>
                </a:extLst>
              </a:tr>
              <a:tr h="3270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17:15 – 17:30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Q&amp;A/Park Sheet/Wrap-up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377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7622-9F1B-6D42-8270-9278A934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117D4B-F2D8-4C98-8F7D-D7B61033748F}"/>
              </a:ext>
            </a:extLst>
          </p:cNvPr>
          <p:cNvSpPr/>
          <p:nvPr/>
        </p:nvSpPr>
        <p:spPr>
          <a:xfrm>
            <a:off x="1724526" y="1864893"/>
            <a:ext cx="3984456" cy="25988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Security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dirty="0">
                <a:latin typeface="+mj-lt"/>
              </a:rPr>
              <a:t>means freedom from harm, or the risk of harm, which results from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intentional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dirty="0">
                <a:latin typeface="+mj-lt"/>
              </a:rPr>
              <a:t>acts.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59366A-E832-42E6-8E8B-A38CEFB51CB6}"/>
              </a:ext>
            </a:extLst>
          </p:cNvPr>
          <p:cNvSpPr/>
          <p:nvPr/>
        </p:nvSpPr>
        <p:spPr>
          <a:xfrm>
            <a:off x="6707607" y="1864894"/>
            <a:ext cx="3984456" cy="25988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Safety</a:t>
            </a:r>
            <a:r>
              <a:rPr lang="en-GB" sz="2400" dirty="0">
                <a:latin typeface="+mj-lt"/>
              </a:rPr>
              <a:t> means freedom from harm, or the risk of harm, which results from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unintentional</a:t>
            </a:r>
            <a:r>
              <a:rPr lang="en-GB" sz="2800" dirty="0">
                <a:latin typeface="+mj-lt"/>
              </a:rPr>
              <a:t> </a:t>
            </a:r>
            <a:r>
              <a:rPr lang="en-GB" sz="2400" dirty="0">
                <a:latin typeface="+mj-lt"/>
              </a:rPr>
              <a:t>acts.</a:t>
            </a:r>
          </a:p>
        </p:txBody>
      </p:sp>
    </p:spTree>
    <p:extLst>
      <p:ext uri="{BB962C8B-B14F-4D97-AF65-F5344CB8AC3E}">
        <p14:creationId xmlns:p14="http://schemas.microsoft.com/office/powerpoint/2010/main" val="232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252</Words>
  <Application>Microsoft Macintosh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Personal Security &amp; Safety</vt:lpstr>
      <vt:lpstr>Aim</vt:lpstr>
      <vt:lpstr>Key Learning Outcomes</vt:lpstr>
      <vt:lpstr>Agenda</vt:lpstr>
      <vt:lpstr>Definitions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Eleanor Margolies</cp:lastModifiedBy>
  <cp:revision>3</cp:revision>
  <dcterms:created xsi:type="dcterms:W3CDTF">2020-04-24T13:12:24Z</dcterms:created>
  <dcterms:modified xsi:type="dcterms:W3CDTF">2021-07-21T15:19:49Z</dcterms:modified>
</cp:coreProperties>
</file>