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1" r:id="rId1"/>
  </p:sldMasterIdLst>
  <p:notesMasterIdLst>
    <p:notesMasterId r:id="rId12"/>
  </p:notesMasterIdLst>
  <p:handoutMasterIdLst>
    <p:handoutMasterId r:id="rId13"/>
  </p:handoutMasterIdLst>
  <p:sldIdLst>
    <p:sldId id="258" r:id="rId2"/>
    <p:sldId id="265" r:id="rId3"/>
    <p:sldId id="272" r:id="rId4"/>
    <p:sldId id="276" r:id="rId5"/>
    <p:sldId id="273" r:id="rId6"/>
    <p:sldId id="271" r:id="rId7"/>
    <p:sldId id="274" r:id="rId8"/>
    <p:sldId id="277" r:id="rId9"/>
    <p:sldId id="275" r:id="rId10"/>
    <p:sldId id="27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8FDE"/>
    <a:srgbClr val="0099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7"/>
    <p:restoredTop sz="73284"/>
  </p:normalViewPr>
  <p:slideViewPr>
    <p:cSldViewPr snapToGrid="0" snapToObjects="1">
      <p:cViewPr varScale="1">
        <p:scale>
          <a:sx n="72" d="100"/>
          <a:sy n="72" d="100"/>
        </p:scale>
        <p:origin x="1152" y="6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3" d="100"/>
          <a:sy n="73" d="100"/>
        </p:scale>
        <p:origin x="35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un Bickley" userId="272d0215-3de1-47f4-ab27-768bcbf286dd" providerId="ADAL" clId="{56389D31-1A55-489B-94A0-E67A89116CFD}"/>
    <pc:docChg chg="modSld">
      <pc:chgData name="Shaun Bickley" userId="272d0215-3de1-47f4-ab27-768bcbf286dd" providerId="ADAL" clId="{56389D31-1A55-489B-94A0-E67A89116CFD}" dt="2021-12-01T13:19:07.404" v="19" actId="20577"/>
      <pc:docMkLst>
        <pc:docMk/>
      </pc:docMkLst>
      <pc:sldChg chg="modSp mod">
        <pc:chgData name="Shaun Bickley" userId="272d0215-3de1-47f4-ab27-768bcbf286dd" providerId="ADAL" clId="{56389D31-1A55-489B-94A0-E67A89116CFD}" dt="2021-12-01T13:18:37.104" v="13" actId="20577"/>
        <pc:sldMkLst>
          <pc:docMk/>
          <pc:sldMk cId="41324777" sldId="265"/>
        </pc:sldMkLst>
        <pc:spChg chg="mod">
          <ac:chgData name="Shaun Bickley" userId="272d0215-3de1-47f4-ab27-768bcbf286dd" providerId="ADAL" clId="{56389D31-1A55-489B-94A0-E67A89116CFD}" dt="2021-12-01T13:18:37.104" v="13" actId="20577"/>
          <ac:spMkLst>
            <pc:docMk/>
            <pc:sldMk cId="41324777" sldId="265"/>
            <ac:spMk id="3" creationId="{68D260A6-AB75-4AE8-9DE9-069A6A8650DD}"/>
          </ac:spMkLst>
        </pc:spChg>
      </pc:sldChg>
      <pc:sldChg chg="modSp mod">
        <pc:chgData name="Shaun Bickley" userId="272d0215-3de1-47f4-ab27-768bcbf286dd" providerId="ADAL" clId="{56389D31-1A55-489B-94A0-E67A89116CFD}" dt="2021-12-01T13:19:07.404" v="19" actId="20577"/>
        <pc:sldMkLst>
          <pc:docMk/>
          <pc:sldMk cId="3224328273" sldId="273"/>
        </pc:sldMkLst>
        <pc:spChg chg="mod">
          <ac:chgData name="Shaun Bickley" userId="272d0215-3de1-47f4-ab27-768bcbf286dd" providerId="ADAL" clId="{56389D31-1A55-489B-94A0-E67A89116CFD}" dt="2021-12-01T13:19:07.404" v="19" actId="20577"/>
          <ac:spMkLst>
            <pc:docMk/>
            <pc:sldMk cId="3224328273" sldId="273"/>
            <ac:spMk id="2" creationId="{1733CAA1-1036-45E2-B47C-C1314ADDAF02}"/>
          </ac:spMkLst>
        </pc:spChg>
      </pc:sldChg>
      <pc:sldChg chg="modSp mod">
        <pc:chgData name="Shaun Bickley" userId="272d0215-3de1-47f4-ab27-768bcbf286dd" providerId="ADAL" clId="{56389D31-1A55-489B-94A0-E67A89116CFD}" dt="2021-12-01T13:18:51.657" v="14" actId="20577"/>
        <pc:sldMkLst>
          <pc:docMk/>
          <pc:sldMk cId="855929240" sldId="276"/>
        </pc:sldMkLst>
        <pc:spChg chg="mod">
          <ac:chgData name="Shaun Bickley" userId="272d0215-3de1-47f4-ab27-768bcbf286dd" providerId="ADAL" clId="{56389D31-1A55-489B-94A0-E67A89116CFD}" dt="2021-12-01T13:18:51.657" v="14" actId="20577"/>
          <ac:spMkLst>
            <pc:docMk/>
            <pc:sldMk cId="855929240" sldId="276"/>
            <ac:spMk id="3" creationId="{67AAB375-0C0A-4E07-95EC-8F6021ED2AD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2C4EF1-F8E0-4749-809D-5752AA0608E2}" type="datetimeFigureOut">
              <a:rPr lang="en-US" smtClean="0"/>
              <a:t>12/1/2021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063575-E910-2A4C-A278-3294874EB0C3}" type="slidenum">
              <a:rPr lang="en-US" smtClean="0"/>
              <a:t>‹#›</a:t>
            </a:fld>
            <a:endParaRPr lang="en-US"/>
          </a:p>
        </p:txBody>
      </p:sp>
    </p:spTree>
    <p:extLst>
      <p:ext uri="{BB962C8B-B14F-4D97-AF65-F5344CB8AC3E}">
        <p14:creationId xmlns:p14="http://schemas.microsoft.com/office/powerpoint/2010/main" val="2007620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D7F7C0-B4A9-D640-9987-81DA11C237E1}"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C8753-6064-B347-A216-CA446003622E}" type="slidenum">
              <a:rPr lang="en-US" smtClean="0"/>
              <a:t>‹#›</a:t>
            </a:fld>
            <a:endParaRPr lang="en-US"/>
          </a:p>
        </p:txBody>
      </p:sp>
    </p:spTree>
    <p:extLst>
      <p:ext uri="{BB962C8B-B14F-4D97-AF65-F5344CB8AC3E}">
        <p14:creationId xmlns:p14="http://schemas.microsoft.com/office/powerpoint/2010/main" val="122495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C8753-6064-B347-A216-CA446003622E}" type="slidenum">
              <a:rPr lang="en-US" smtClean="0"/>
              <a:t>1</a:t>
            </a:fld>
            <a:endParaRPr lang="en-US"/>
          </a:p>
        </p:txBody>
      </p:sp>
    </p:spTree>
    <p:extLst>
      <p:ext uri="{BB962C8B-B14F-4D97-AF65-F5344CB8AC3E}">
        <p14:creationId xmlns:p14="http://schemas.microsoft.com/office/powerpoint/2010/main" val="94802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2C8753-6064-B347-A216-CA446003622E}" type="slidenum">
              <a:rPr lang="en-US" smtClean="0"/>
              <a:t>6</a:t>
            </a:fld>
            <a:endParaRPr lang="en-US"/>
          </a:p>
        </p:txBody>
      </p:sp>
    </p:spTree>
    <p:extLst>
      <p:ext uri="{BB962C8B-B14F-4D97-AF65-F5344CB8AC3E}">
        <p14:creationId xmlns:p14="http://schemas.microsoft.com/office/powerpoint/2010/main" val="427258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2C8753-6064-B347-A216-CA446003622E}" type="slidenum">
              <a:rPr lang="en-US" smtClean="0"/>
              <a:t>9</a:t>
            </a:fld>
            <a:endParaRPr lang="en-US"/>
          </a:p>
        </p:txBody>
      </p:sp>
    </p:spTree>
    <p:extLst>
      <p:ext uri="{BB962C8B-B14F-4D97-AF65-F5344CB8AC3E}">
        <p14:creationId xmlns:p14="http://schemas.microsoft.com/office/powerpoint/2010/main" val="1967605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D19FB2-3AAB-4D03-B13A-2960828C78E3}"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ED02AE-B9A4-47BD-AF8E-97E16144138B}"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0FD78B-DB02-4362-BCDC-98A55456977C}"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16976-5D93-46E4-A98A-FAD63E4D0EA8}"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3BC6CE-6D1E-47E5-8859-F31AC5380EB2}"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B4E7C4-4DA4-404D-9965-B13F2DD7D8BF}" type="datetimeFigureOut">
              <a:rPr lang="en-US" smtClean="0"/>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6FB7AA-4A53-424F-AD41-70827B6504BA}" type="datetimeFigureOut">
              <a:rPr lang="en-US" smtClean="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12/1/2021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F1133-3259-4C45-BABA-5B62D9C6F78D}" type="datetimeFigureOut">
              <a:rPr lang="en-US" smtClean="0"/>
              <a:t>12/1/2021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grpSp>
        <p:nvGrpSpPr>
          <p:cNvPr id="10" name="Group 9"/>
          <p:cNvGrpSpPr/>
          <p:nvPr userDrawn="1"/>
        </p:nvGrpSpPr>
        <p:grpSpPr>
          <a:xfrm>
            <a:off x="0" y="6356350"/>
            <a:ext cx="12192000" cy="501650"/>
            <a:chOff x="0" y="6356350"/>
            <a:chExt cx="12192000" cy="501650"/>
          </a:xfrm>
        </p:grpSpPr>
        <p:sp>
          <p:nvSpPr>
            <p:cNvPr id="8" name="Rectangle 7"/>
            <p:cNvSpPr/>
            <p:nvPr userDrawn="1"/>
          </p:nvSpPr>
          <p:spPr>
            <a:xfrm>
              <a:off x="0" y="6356350"/>
              <a:ext cx="12192000" cy="501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356350"/>
              <a:ext cx="12192000"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6B8A2373-E79B-604E-A69A-A776119ADDB8}"/>
              </a:ext>
            </a:extLst>
          </p:cNvPr>
          <p:cNvPicPr>
            <a:picLocks noChangeAspect="1"/>
          </p:cNvPicPr>
          <p:nvPr userDrawn="1"/>
        </p:nvPicPr>
        <p:blipFill>
          <a:blip r:embed="rId13"/>
          <a:stretch>
            <a:fillRect/>
          </a:stretch>
        </p:blipFill>
        <p:spPr>
          <a:xfrm>
            <a:off x="11447929" y="136525"/>
            <a:ext cx="622300" cy="784841"/>
          </a:xfrm>
          <a:prstGeom prst="rect">
            <a:avLst/>
          </a:prstGeom>
        </p:spPr>
      </p:pic>
    </p:spTree>
    <p:extLst>
      <p:ext uri="{BB962C8B-B14F-4D97-AF65-F5344CB8AC3E}">
        <p14:creationId xmlns:p14="http://schemas.microsoft.com/office/powerpoint/2010/main" val="59784553"/>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hf sldNum="0" hdr="0" ftr="0" dt="0"/>
  <p:txStyles>
    <p:title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6746628" y="1783959"/>
            <a:ext cx="4645250" cy="2889114"/>
          </a:xfrm>
        </p:spPr>
        <p:txBody>
          <a:bodyPr anchor="b">
            <a:normAutofit/>
          </a:bodyPr>
          <a:lstStyle/>
          <a:p>
            <a:pPr algn="l"/>
            <a:r>
              <a:rPr lang="en-US" dirty="0">
                <a:solidFill>
                  <a:schemeClr val="bg1"/>
                </a:solidFill>
              </a:rPr>
              <a:t>Managing Travel &amp; Movements</a:t>
            </a: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BCA441E-2641-D545-86F4-DCB486FBCDC2}"/>
              </a:ext>
            </a:extLst>
          </p:cNvPr>
          <p:cNvPicPr>
            <a:picLocks noChangeAspect="1"/>
          </p:cNvPicPr>
          <p:nvPr/>
        </p:nvPicPr>
        <p:blipFill>
          <a:blip r:embed="rId3"/>
          <a:stretch>
            <a:fillRect/>
          </a:stretch>
        </p:blipFill>
        <p:spPr>
          <a:xfrm>
            <a:off x="656602" y="489204"/>
            <a:ext cx="3573402" cy="4511421"/>
          </a:xfrm>
          <a:prstGeom prst="rect">
            <a:avLst/>
          </a:prstGeom>
        </p:spPr>
      </p:pic>
    </p:spTree>
    <p:extLst>
      <p:ext uri="{BB962C8B-B14F-4D97-AF65-F5344CB8AC3E}">
        <p14:creationId xmlns:p14="http://schemas.microsoft.com/office/powerpoint/2010/main" val="187461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4A736-B464-4363-BC6B-FBFADE5BB039}"/>
              </a:ext>
            </a:extLst>
          </p:cNvPr>
          <p:cNvSpPr>
            <a:spLocks noGrp="1"/>
          </p:cNvSpPr>
          <p:nvPr>
            <p:ph type="title"/>
          </p:nvPr>
        </p:nvSpPr>
        <p:spPr/>
        <p:txBody>
          <a:bodyPr/>
          <a:lstStyle/>
          <a:p>
            <a:r>
              <a:rPr lang="en-GB" dirty="0"/>
              <a:t>Boat Safety – Basic Precautions</a:t>
            </a:r>
          </a:p>
        </p:txBody>
      </p:sp>
      <p:sp>
        <p:nvSpPr>
          <p:cNvPr id="3" name="Content Placeholder 2">
            <a:extLst>
              <a:ext uri="{FF2B5EF4-FFF2-40B4-BE49-F238E27FC236}">
                <a16:creationId xmlns:a16="http://schemas.microsoft.com/office/drawing/2014/main" id="{3432710B-A8D5-462C-AB92-D01C73CBFA6B}"/>
              </a:ext>
            </a:extLst>
          </p:cNvPr>
          <p:cNvSpPr>
            <a:spLocks noGrp="1"/>
          </p:cNvSpPr>
          <p:nvPr>
            <p:ph idx="1"/>
          </p:nvPr>
        </p:nvSpPr>
        <p:spPr>
          <a:xfrm>
            <a:off x="838200" y="1464543"/>
            <a:ext cx="11083506" cy="4694718"/>
          </a:xfrm>
        </p:spPr>
        <p:txBody>
          <a:bodyPr>
            <a:normAutofit/>
          </a:bodyPr>
          <a:lstStyle/>
          <a:p>
            <a:pPr lvl="0">
              <a:lnSpc>
                <a:spcPct val="110000"/>
              </a:lnSpc>
              <a:spcBef>
                <a:spcPts val="0"/>
              </a:spcBef>
              <a:spcAft>
                <a:spcPts val="600"/>
              </a:spcAft>
              <a:buClr>
                <a:srgbClr val="002060"/>
              </a:buClr>
            </a:pPr>
            <a:r>
              <a:rPr lang="en-GB" sz="2400" b="1" dirty="0">
                <a:solidFill>
                  <a:srgbClr val="002060"/>
                </a:solidFill>
                <a:latin typeface="Calibri Light" panose="020F0302020204030204"/>
              </a:rPr>
              <a:t>Make sure the boat is suitable </a:t>
            </a:r>
            <a:r>
              <a:rPr lang="en-GB" sz="2400" dirty="0">
                <a:solidFill>
                  <a:prstClr val="black">
                    <a:lumMod val="75000"/>
                    <a:lumOff val="25000"/>
                  </a:prstClr>
                </a:solidFill>
                <a:latin typeface="Calibri Light" panose="020F0302020204030204"/>
              </a:rPr>
              <a:t>- in good condition and regularly maintained.</a:t>
            </a:r>
          </a:p>
          <a:p>
            <a:pPr lvl="0">
              <a:lnSpc>
                <a:spcPct val="110000"/>
              </a:lnSpc>
              <a:spcBef>
                <a:spcPts val="0"/>
              </a:spcBef>
              <a:spcAft>
                <a:spcPts val="600"/>
              </a:spcAft>
              <a:buClr>
                <a:srgbClr val="002060"/>
              </a:buClr>
            </a:pPr>
            <a:r>
              <a:rPr lang="en-GB" sz="2400" b="1" dirty="0">
                <a:solidFill>
                  <a:srgbClr val="002060"/>
                </a:solidFill>
                <a:latin typeface="Calibri Light" panose="020F0302020204030204"/>
              </a:rPr>
              <a:t>Know its operating limits </a:t>
            </a:r>
            <a:r>
              <a:rPr lang="en-GB" sz="2400" b="1" dirty="0">
                <a:solidFill>
                  <a:prstClr val="black">
                    <a:lumMod val="75000"/>
                    <a:lumOff val="25000"/>
                  </a:prstClr>
                </a:solidFill>
                <a:latin typeface="Calibri Light" panose="020F0302020204030204"/>
              </a:rPr>
              <a:t>-</a:t>
            </a:r>
            <a:r>
              <a:rPr lang="en-GB" sz="2400" dirty="0">
                <a:solidFill>
                  <a:prstClr val="black">
                    <a:lumMod val="75000"/>
                    <a:lumOff val="25000"/>
                  </a:prstClr>
                </a:solidFill>
                <a:latin typeface="Calibri Light" panose="020F0302020204030204"/>
              </a:rPr>
              <a:t> check certificates for seagoing vessels.</a:t>
            </a:r>
          </a:p>
          <a:p>
            <a:pPr lvl="0">
              <a:lnSpc>
                <a:spcPct val="110000"/>
              </a:lnSpc>
              <a:spcBef>
                <a:spcPts val="0"/>
              </a:spcBef>
              <a:spcAft>
                <a:spcPts val="600"/>
              </a:spcAft>
              <a:buClr>
                <a:srgbClr val="002060"/>
              </a:buClr>
            </a:pPr>
            <a:r>
              <a:rPr lang="en-GB" sz="2400" b="1" dirty="0">
                <a:solidFill>
                  <a:srgbClr val="002060"/>
                </a:solidFill>
                <a:latin typeface="Calibri Light" panose="020F0302020204030204"/>
              </a:rPr>
              <a:t>Make sure suitable safety equipment is on board </a:t>
            </a:r>
            <a:r>
              <a:rPr lang="en-GB" sz="2400" dirty="0">
                <a:solidFill>
                  <a:prstClr val="black">
                    <a:lumMod val="75000"/>
                    <a:lumOff val="25000"/>
                  </a:prstClr>
                </a:solidFill>
                <a:latin typeface="Calibri Light" panose="020F0302020204030204"/>
              </a:rPr>
              <a:t>- life jackets, fire extinguishers, comms equipment, flares, spare fuel, first-aid kits, etc.</a:t>
            </a:r>
          </a:p>
          <a:p>
            <a:pPr lvl="0">
              <a:lnSpc>
                <a:spcPct val="110000"/>
              </a:lnSpc>
              <a:spcBef>
                <a:spcPts val="0"/>
              </a:spcBef>
              <a:spcAft>
                <a:spcPts val="600"/>
              </a:spcAft>
              <a:buClr>
                <a:srgbClr val="002060"/>
              </a:buClr>
            </a:pPr>
            <a:r>
              <a:rPr lang="en-GB" sz="2400" b="1" dirty="0">
                <a:solidFill>
                  <a:srgbClr val="002060"/>
                </a:solidFill>
                <a:latin typeface="Calibri Light" panose="020F0302020204030204"/>
              </a:rPr>
              <a:t>Treat boat travel the same as vehicle travel</a:t>
            </a:r>
            <a:r>
              <a:rPr lang="en-GB" sz="2400" dirty="0">
                <a:solidFill>
                  <a:prstClr val="black">
                    <a:lumMod val="75000"/>
                    <a:lumOff val="25000"/>
                  </a:prstClr>
                </a:solidFill>
                <a:latin typeface="Calibri Light" panose="020F0302020204030204"/>
              </a:rPr>
              <a:t> - control it by a movement board and regular radio checks.</a:t>
            </a:r>
          </a:p>
          <a:p>
            <a:pPr lvl="0">
              <a:lnSpc>
                <a:spcPct val="110000"/>
              </a:lnSpc>
              <a:spcBef>
                <a:spcPts val="0"/>
              </a:spcBef>
              <a:spcAft>
                <a:spcPts val="600"/>
              </a:spcAft>
              <a:buClr>
                <a:srgbClr val="002060"/>
              </a:buClr>
            </a:pPr>
            <a:r>
              <a:rPr lang="en-GB" sz="2400" b="1" dirty="0">
                <a:solidFill>
                  <a:srgbClr val="002060"/>
                </a:solidFill>
                <a:latin typeface="Calibri Light" panose="020F0302020204030204"/>
              </a:rPr>
              <a:t>Watch the weather </a:t>
            </a:r>
            <a:r>
              <a:rPr lang="en-GB" sz="2400" b="1" dirty="0">
                <a:solidFill>
                  <a:prstClr val="black">
                    <a:lumMod val="75000"/>
                    <a:lumOff val="25000"/>
                  </a:prstClr>
                </a:solidFill>
                <a:latin typeface="Calibri Light" panose="020F0302020204030204"/>
              </a:rPr>
              <a:t>-</a:t>
            </a:r>
            <a:r>
              <a:rPr lang="en-GB" sz="2400" dirty="0">
                <a:solidFill>
                  <a:prstClr val="black">
                    <a:lumMod val="75000"/>
                    <a:lumOff val="25000"/>
                  </a:prstClr>
                </a:solidFill>
                <a:latin typeface="Calibri Light" panose="020F0302020204030204"/>
              </a:rPr>
              <a:t> ensure trips are planned to avoid bad weather.</a:t>
            </a:r>
          </a:p>
          <a:p>
            <a:pPr lvl="0">
              <a:lnSpc>
                <a:spcPct val="110000"/>
              </a:lnSpc>
              <a:spcBef>
                <a:spcPts val="0"/>
              </a:spcBef>
              <a:spcAft>
                <a:spcPts val="600"/>
              </a:spcAft>
              <a:buClr>
                <a:srgbClr val="002060"/>
              </a:buClr>
            </a:pPr>
            <a:r>
              <a:rPr lang="en-GB" sz="2400" b="1" dirty="0">
                <a:solidFill>
                  <a:srgbClr val="002060"/>
                </a:solidFill>
                <a:latin typeface="Calibri Light" panose="020F0302020204030204"/>
              </a:rPr>
              <a:t>Don’t overload </a:t>
            </a:r>
            <a:r>
              <a:rPr lang="en-GB" sz="2400" dirty="0">
                <a:solidFill>
                  <a:prstClr val="black">
                    <a:lumMod val="75000"/>
                    <a:lumOff val="25000"/>
                  </a:prstClr>
                </a:solidFill>
                <a:latin typeface="Calibri Light" panose="020F0302020204030204"/>
              </a:rPr>
              <a:t>- more weight, the less responsive to sea conditions.</a:t>
            </a:r>
          </a:p>
          <a:p>
            <a:pPr lvl="0">
              <a:lnSpc>
                <a:spcPct val="110000"/>
              </a:lnSpc>
              <a:spcBef>
                <a:spcPts val="0"/>
              </a:spcBef>
              <a:spcAft>
                <a:spcPts val="600"/>
              </a:spcAft>
              <a:buClr>
                <a:srgbClr val="002060"/>
              </a:buClr>
            </a:pPr>
            <a:r>
              <a:rPr lang="en-GB" sz="2400" b="1" dirty="0">
                <a:solidFill>
                  <a:srgbClr val="002060"/>
                </a:solidFill>
                <a:latin typeface="Calibri Light" panose="020F0302020204030204"/>
              </a:rPr>
              <a:t>Have contingency plans in place </a:t>
            </a:r>
            <a:r>
              <a:rPr lang="en-GB" sz="2400" dirty="0">
                <a:solidFill>
                  <a:prstClr val="black">
                    <a:lumMod val="75000"/>
                    <a:lumOff val="25000"/>
                  </a:prstClr>
                </a:solidFill>
                <a:latin typeface="Calibri Light" panose="020F0302020204030204"/>
              </a:rPr>
              <a:t>- for breakdowns, weather problems or loss of contact.</a:t>
            </a:r>
          </a:p>
          <a:p>
            <a:pPr lvl="0">
              <a:lnSpc>
                <a:spcPct val="110000"/>
              </a:lnSpc>
              <a:spcBef>
                <a:spcPts val="0"/>
              </a:spcBef>
              <a:spcAft>
                <a:spcPts val="600"/>
              </a:spcAft>
              <a:buClr>
                <a:srgbClr val="002060"/>
              </a:buClr>
            </a:pPr>
            <a:r>
              <a:rPr lang="en-GB" sz="2400" b="1" dirty="0">
                <a:solidFill>
                  <a:srgbClr val="002060"/>
                </a:solidFill>
                <a:latin typeface="Calibri Light" panose="020F0302020204030204"/>
              </a:rPr>
              <a:t>Ensure staff always wear a lifejacket!</a:t>
            </a:r>
          </a:p>
        </p:txBody>
      </p:sp>
    </p:spTree>
    <p:extLst>
      <p:ext uri="{BB962C8B-B14F-4D97-AF65-F5344CB8AC3E}">
        <p14:creationId xmlns:p14="http://schemas.microsoft.com/office/powerpoint/2010/main" val="179088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D448-5036-412D-81D5-EAEE739946F9}"/>
              </a:ext>
            </a:extLst>
          </p:cNvPr>
          <p:cNvSpPr>
            <a:spLocks noGrp="1"/>
          </p:cNvSpPr>
          <p:nvPr>
            <p:ph type="title"/>
          </p:nvPr>
        </p:nvSpPr>
        <p:spPr/>
        <p:txBody>
          <a:bodyPr/>
          <a:lstStyle/>
          <a:p>
            <a:r>
              <a:rPr lang="en-GB" dirty="0"/>
              <a:t>Travel &amp; Movements</a:t>
            </a:r>
          </a:p>
        </p:txBody>
      </p:sp>
      <p:sp>
        <p:nvSpPr>
          <p:cNvPr id="3" name="Content Placeholder 2">
            <a:extLst>
              <a:ext uri="{FF2B5EF4-FFF2-40B4-BE49-F238E27FC236}">
                <a16:creationId xmlns:a16="http://schemas.microsoft.com/office/drawing/2014/main" id="{68D260A6-AB75-4AE8-9DE9-069A6A8650DD}"/>
              </a:ext>
            </a:extLst>
          </p:cNvPr>
          <p:cNvSpPr>
            <a:spLocks noGrp="1"/>
          </p:cNvSpPr>
          <p:nvPr>
            <p:ph idx="1"/>
          </p:nvPr>
        </p:nvSpPr>
        <p:spPr>
          <a:xfrm>
            <a:off x="6096000" y="1745271"/>
            <a:ext cx="5411638" cy="3810139"/>
          </a:xfrm>
        </p:spPr>
        <p:txBody>
          <a:bodyPr>
            <a:normAutofit lnSpcReduction="10000"/>
          </a:bodyPr>
          <a:lstStyle/>
          <a:p>
            <a:pPr>
              <a:lnSpc>
                <a:spcPct val="110000"/>
              </a:lnSpc>
              <a:spcBef>
                <a:spcPts val="0"/>
              </a:spcBef>
              <a:spcAft>
                <a:spcPts val="600"/>
              </a:spcAft>
              <a:buClr>
                <a:srgbClr val="002060"/>
              </a:buClr>
            </a:pPr>
            <a:r>
              <a:rPr lang="en-GB" dirty="0">
                <a:solidFill>
                  <a:schemeClr val="tx1">
                    <a:lumMod val="75000"/>
                    <a:lumOff val="25000"/>
                  </a:schemeClr>
                </a:solidFill>
                <a:latin typeface="+mj-lt"/>
              </a:rPr>
              <a:t>Most security and safety incidents affecting aid workers occur while travelling in project areas.</a:t>
            </a:r>
          </a:p>
          <a:p>
            <a:pPr>
              <a:lnSpc>
                <a:spcPct val="110000"/>
              </a:lnSpc>
              <a:spcBef>
                <a:spcPts val="0"/>
              </a:spcBef>
              <a:spcAft>
                <a:spcPts val="600"/>
              </a:spcAft>
              <a:buClr>
                <a:srgbClr val="002060"/>
              </a:buClr>
            </a:pPr>
            <a:r>
              <a:rPr lang="en-GB" dirty="0">
                <a:solidFill>
                  <a:schemeClr val="tx1">
                    <a:lumMod val="75000"/>
                    <a:lumOff val="25000"/>
                  </a:schemeClr>
                </a:solidFill>
                <a:latin typeface="+mj-lt"/>
              </a:rPr>
              <a:t>The establishment of, and adherence to, effective travel and movement procedures is essential to minimise risks associated with staff travel.</a:t>
            </a:r>
          </a:p>
        </p:txBody>
      </p:sp>
      <p:pic>
        <p:nvPicPr>
          <p:cNvPr id="4" name="Picture 3">
            <a:extLst>
              <a:ext uri="{FF2B5EF4-FFF2-40B4-BE49-F238E27FC236}">
                <a16:creationId xmlns:a16="http://schemas.microsoft.com/office/drawing/2014/main" id="{0EA9DD52-8C6D-4181-A4C9-24817BFC8C5E}"/>
              </a:ext>
            </a:extLst>
          </p:cNvPr>
          <p:cNvPicPr>
            <a:picLocks noChangeAspect="1"/>
          </p:cNvPicPr>
          <p:nvPr/>
        </p:nvPicPr>
        <p:blipFill rotWithShape="1">
          <a:blip r:embed="rId2"/>
          <a:srcRect l="24456" r="9791" b="11918"/>
          <a:stretch/>
        </p:blipFill>
        <p:spPr>
          <a:xfrm>
            <a:off x="899652" y="1697975"/>
            <a:ext cx="4609579" cy="3474775"/>
          </a:xfrm>
          <a:prstGeom prst="rect">
            <a:avLst/>
          </a:prstGeom>
          <a:effectLst>
            <a:softEdge rad="127000"/>
          </a:effectLst>
        </p:spPr>
      </p:pic>
    </p:spTree>
    <p:extLst>
      <p:ext uri="{BB962C8B-B14F-4D97-AF65-F5344CB8AC3E}">
        <p14:creationId xmlns:p14="http://schemas.microsoft.com/office/powerpoint/2010/main" val="41324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5F8A-436E-47FF-BAED-6CEF504C209D}"/>
              </a:ext>
            </a:extLst>
          </p:cNvPr>
          <p:cNvSpPr>
            <a:spLocks noGrp="1"/>
          </p:cNvSpPr>
          <p:nvPr>
            <p:ph type="title"/>
          </p:nvPr>
        </p:nvSpPr>
        <p:spPr/>
        <p:txBody>
          <a:bodyPr/>
          <a:lstStyle/>
          <a:p>
            <a:r>
              <a:rPr lang="en-GB" dirty="0"/>
              <a:t>Modes of Travel</a:t>
            </a:r>
          </a:p>
        </p:txBody>
      </p:sp>
      <p:pic>
        <p:nvPicPr>
          <p:cNvPr id="4" name="Content Placeholder 3">
            <a:extLst>
              <a:ext uri="{FF2B5EF4-FFF2-40B4-BE49-F238E27FC236}">
                <a16:creationId xmlns:a16="http://schemas.microsoft.com/office/drawing/2014/main" id="{F8A2CAFC-02BB-49AC-8D7D-EEB5263EE711}"/>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164991" y="2919391"/>
            <a:ext cx="1188000" cy="1188000"/>
          </a:xfrm>
          <a:prstGeom prst="rect">
            <a:avLst/>
          </a:prstGeom>
        </p:spPr>
      </p:pic>
      <p:pic>
        <p:nvPicPr>
          <p:cNvPr id="5" name="Graphic 4">
            <a:extLst>
              <a:ext uri="{FF2B5EF4-FFF2-40B4-BE49-F238E27FC236}">
                <a16:creationId xmlns:a16="http://schemas.microsoft.com/office/drawing/2014/main" id="{8649656D-B7D1-4918-986A-1D7C892CBE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45351" y="2973391"/>
            <a:ext cx="1080000" cy="1080000"/>
          </a:xfrm>
          <a:prstGeom prst="rect">
            <a:avLst/>
          </a:prstGeom>
        </p:spPr>
      </p:pic>
      <p:pic>
        <p:nvPicPr>
          <p:cNvPr id="12" name="Graphic 11">
            <a:extLst>
              <a:ext uri="{FF2B5EF4-FFF2-40B4-BE49-F238E27FC236}">
                <a16:creationId xmlns:a16="http://schemas.microsoft.com/office/drawing/2014/main" id="{78538E99-12BA-4FEB-B5F5-158004C165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17711" y="2986729"/>
            <a:ext cx="1080000" cy="1080000"/>
          </a:xfrm>
          <a:prstGeom prst="rect">
            <a:avLst/>
          </a:prstGeom>
        </p:spPr>
      </p:pic>
      <p:pic>
        <p:nvPicPr>
          <p:cNvPr id="13" name="Graphic 12">
            <a:extLst>
              <a:ext uri="{FF2B5EF4-FFF2-40B4-BE49-F238E27FC236}">
                <a16:creationId xmlns:a16="http://schemas.microsoft.com/office/drawing/2014/main" id="{5B330DAA-8BA7-4B52-9BCF-4D26BF7C21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81531" y="3119641"/>
            <a:ext cx="1080000" cy="787500"/>
          </a:xfrm>
          <a:prstGeom prst="rect">
            <a:avLst/>
          </a:prstGeom>
        </p:spPr>
      </p:pic>
      <p:pic>
        <p:nvPicPr>
          <p:cNvPr id="14" name="Graphic 13">
            <a:extLst>
              <a:ext uri="{FF2B5EF4-FFF2-40B4-BE49-F238E27FC236}">
                <a16:creationId xmlns:a16="http://schemas.microsoft.com/office/drawing/2014/main" id="{96D851AA-CD6E-4071-B7E8-A7D3F4F66C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09171" y="2919391"/>
            <a:ext cx="1080000" cy="1080000"/>
          </a:xfrm>
          <a:prstGeom prst="rect">
            <a:avLst/>
          </a:prstGeom>
        </p:spPr>
      </p:pic>
      <p:pic>
        <p:nvPicPr>
          <p:cNvPr id="15" name="Graphic 14">
            <a:extLst>
              <a:ext uri="{FF2B5EF4-FFF2-40B4-BE49-F238E27FC236}">
                <a16:creationId xmlns:a16="http://schemas.microsoft.com/office/drawing/2014/main" id="{3BA2F79A-1516-41B5-B362-48022F8B840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53891" y="3119641"/>
            <a:ext cx="864000" cy="864000"/>
          </a:xfrm>
          <a:prstGeom prst="rect">
            <a:avLst/>
          </a:prstGeom>
        </p:spPr>
      </p:pic>
    </p:spTree>
    <p:extLst>
      <p:ext uri="{BB962C8B-B14F-4D97-AF65-F5344CB8AC3E}">
        <p14:creationId xmlns:p14="http://schemas.microsoft.com/office/powerpoint/2010/main" val="312570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E7019-1E6D-4739-82B7-E3E3D5F8CE47}"/>
              </a:ext>
            </a:extLst>
          </p:cNvPr>
          <p:cNvSpPr>
            <a:spLocks noGrp="1"/>
          </p:cNvSpPr>
          <p:nvPr>
            <p:ph type="title"/>
          </p:nvPr>
        </p:nvSpPr>
        <p:spPr/>
        <p:txBody>
          <a:bodyPr/>
          <a:lstStyle/>
          <a:p>
            <a:r>
              <a:rPr lang="en-GB" dirty="0"/>
              <a:t>Field Mission Exercise</a:t>
            </a:r>
          </a:p>
        </p:txBody>
      </p:sp>
      <p:sp>
        <p:nvSpPr>
          <p:cNvPr id="3" name="Content Placeholder 2">
            <a:extLst>
              <a:ext uri="{FF2B5EF4-FFF2-40B4-BE49-F238E27FC236}">
                <a16:creationId xmlns:a16="http://schemas.microsoft.com/office/drawing/2014/main" id="{67AAB375-0C0A-4E07-95EC-8F6021ED2ADA}"/>
              </a:ext>
            </a:extLst>
          </p:cNvPr>
          <p:cNvSpPr>
            <a:spLocks noGrp="1"/>
          </p:cNvSpPr>
          <p:nvPr>
            <p:ph idx="1"/>
          </p:nvPr>
        </p:nvSpPr>
        <p:spPr>
          <a:xfrm>
            <a:off x="6474522" y="1369685"/>
            <a:ext cx="5211960" cy="4546598"/>
          </a:xfrm>
        </p:spPr>
        <p:txBody>
          <a:bodyPr>
            <a:normAutofit fontScale="92500" lnSpcReduction="10000"/>
          </a:bodyPr>
          <a:lstStyle/>
          <a:p>
            <a:pPr>
              <a:lnSpc>
                <a:spcPct val="110000"/>
              </a:lnSpc>
              <a:spcBef>
                <a:spcPts val="0"/>
              </a:spcBef>
              <a:spcAft>
                <a:spcPts val="600"/>
              </a:spcAft>
              <a:buClr>
                <a:srgbClr val="002060"/>
              </a:buClr>
            </a:pPr>
            <a:r>
              <a:rPr lang="en-GB" dirty="0">
                <a:solidFill>
                  <a:schemeClr val="tx1">
                    <a:lumMod val="75000"/>
                    <a:lumOff val="25000"/>
                  </a:schemeClr>
                </a:solidFill>
                <a:latin typeface="+mj-lt"/>
              </a:rPr>
              <a:t>In groups, plan a trip to </a:t>
            </a:r>
            <a:r>
              <a:rPr lang="en-GB" dirty="0">
                <a:solidFill>
                  <a:schemeClr val="tx1">
                    <a:lumMod val="75000"/>
                    <a:lumOff val="25000"/>
                  </a:schemeClr>
                </a:solidFill>
                <a:highlight>
                  <a:srgbClr val="FFFF00"/>
                </a:highlight>
                <a:latin typeface="+mj-lt"/>
              </a:rPr>
              <a:t>Location X </a:t>
            </a:r>
            <a:r>
              <a:rPr lang="en-GB" dirty="0">
                <a:solidFill>
                  <a:schemeClr val="tx1">
                    <a:lumMod val="75000"/>
                    <a:lumOff val="25000"/>
                  </a:schemeClr>
                </a:solidFill>
                <a:latin typeface="+mj-lt"/>
              </a:rPr>
              <a:t>for programme staff to undertake a needs assessment.</a:t>
            </a:r>
          </a:p>
          <a:p>
            <a:pPr>
              <a:lnSpc>
                <a:spcPct val="110000"/>
              </a:lnSpc>
              <a:spcBef>
                <a:spcPts val="0"/>
              </a:spcBef>
              <a:spcAft>
                <a:spcPts val="600"/>
              </a:spcAft>
              <a:buClr>
                <a:srgbClr val="002060"/>
              </a:buClr>
            </a:pPr>
            <a:r>
              <a:rPr lang="en-GB" dirty="0">
                <a:solidFill>
                  <a:schemeClr val="tx1">
                    <a:lumMod val="75000"/>
                    <a:lumOff val="25000"/>
                  </a:schemeClr>
                </a:solidFill>
                <a:latin typeface="+mj-lt"/>
              </a:rPr>
              <a:t>The team will be departing from </a:t>
            </a:r>
            <a:r>
              <a:rPr lang="en-GB" dirty="0">
                <a:solidFill>
                  <a:schemeClr val="tx1">
                    <a:lumMod val="75000"/>
                    <a:lumOff val="25000"/>
                  </a:schemeClr>
                </a:solidFill>
                <a:highlight>
                  <a:srgbClr val="FFFF00"/>
                </a:highlight>
                <a:latin typeface="+mj-lt"/>
              </a:rPr>
              <a:t>Location Y </a:t>
            </a:r>
            <a:r>
              <a:rPr lang="en-GB" dirty="0">
                <a:solidFill>
                  <a:schemeClr val="tx1">
                    <a:lumMod val="75000"/>
                    <a:lumOff val="25000"/>
                  </a:schemeClr>
                </a:solidFill>
                <a:latin typeface="+mj-lt"/>
              </a:rPr>
              <a:t>and should return by the end of the day.</a:t>
            </a:r>
          </a:p>
          <a:p>
            <a:pPr>
              <a:lnSpc>
                <a:spcPct val="110000"/>
              </a:lnSpc>
              <a:spcBef>
                <a:spcPts val="0"/>
              </a:spcBef>
              <a:spcAft>
                <a:spcPts val="600"/>
              </a:spcAft>
              <a:buClr>
                <a:srgbClr val="002060"/>
              </a:buClr>
            </a:pPr>
            <a:r>
              <a:rPr lang="en-GB" dirty="0">
                <a:solidFill>
                  <a:schemeClr val="tx1">
                    <a:lumMod val="75000"/>
                    <a:lumOff val="25000"/>
                  </a:schemeClr>
                </a:solidFill>
                <a:latin typeface="+mj-lt"/>
              </a:rPr>
              <a:t>Identify the routes, potential challenges and risk, essential pre-travel requirements and other key considerations for the trip.</a:t>
            </a:r>
          </a:p>
        </p:txBody>
      </p:sp>
      <p:pic>
        <p:nvPicPr>
          <p:cNvPr id="1026" name="Picture 2" descr="Map route - Free travel icons">
            <a:extLst>
              <a:ext uri="{FF2B5EF4-FFF2-40B4-BE49-F238E27FC236}">
                <a16:creationId xmlns:a16="http://schemas.microsoft.com/office/drawing/2014/main" id="{E4962FD0-5A7B-4C47-80BE-FA83D8B80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882" y="1369685"/>
            <a:ext cx="4546598" cy="454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92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CAA1-1036-45E2-B47C-C1314ADDAF02}"/>
              </a:ext>
            </a:extLst>
          </p:cNvPr>
          <p:cNvSpPr>
            <a:spLocks noGrp="1"/>
          </p:cNvSpPr>
          <p:nvPr>
            <p:ph type="title"/>
          </p:nvPr>
        </p:nvSpPr>
        <p:spPr/>
        <p:txBody>
          <a:bodyPr/>
          <a:lstStyle/>
          <a:p>
            <a:r>
              <a:rPr lang="en-GB" dirty="0"/>
              <a:t>Staff Travel Planning</a:t>
            </a:r>
          </a:p>
        </p:txBody>
      </p:sp>
      <p:sp>
        <p:nvSpPr>
          <p:cNvPr id="3" name="Content Placeholder 2">
            <a:extLst>
              <a:ext uri="{FF2B5EF4-FFF2-40B4-BE49-F238E27FC236}">
                <a16:creationId xmlns:a16="http://schemas.microsoft.com/office/drawing/2014/main" id="{CA2F3B0D-EC41-4F7B-A5B5-3D3376A4A243}"/>
              </a:ext>
            </a:extLst>
          </p:cNvPr>
          <p:cNvSpPr>
            <a:spLocks noGrp="1"/>
          </p:cNvSpPr>
          <p:nvPr>
            <p:ph idx="1"/>
          </p:nvPr>
        </p:nvSpPr>
        <p:spPr>
          <a:xfrm>
            <a:off x="838200" y="1904423"/>
            <a:ext cx="7167113" cy="3643981"/>
          </a:xfrm>
        </p:spPr>
        <p:txBody>
          <a:bodyPr numCol="2">
            <a:noAutofit/>
          </a:bodyPr>
          <a:lstStyle/>
          <a:p>
            <a:pPr>
              <a:lnSpc>
                <a:spcPct val="110000"/>
              </a:lnSpc>
              <a:spcBef>
                <a:spcPts val="0"/>
              </a:spcBef>
              <a:spcAft>
                <a:spcPts val="600"/>
              </a:spcAft>
              <a:buClr>
                <a:srgbClr val="002060"/>
              </a:buClr>
            </a:pPr>
            <a:r>
              <a:rPr lang="en-GB" dirty="0">
                <a:solidFill>
                  <a:schemeClr val="tx1">
                    <a:lumMod val="75000"/>
                    <a:lumOff val="25000"/>
                  </a:schemeClr>
                </a:solidFill>
                <a:latin typeface="+mj-lt"/>
              </a:rPr>
              <a:t>Risks </a:t>
            </a:r>
          </a:p>
          <a:p>
            <a:pPr>
              <a:lnSpc>
                <a:spcPct val="110000"/>
              </a:lnSpc>
              <a:spcBef>
                <a:spcPts val="0"/>
              </a:spcBef>
              <a:spcAft>
                <a:spcPts val="600"/>
              </a:spcAft>
              <a:buClr>
                <a:srgbClr val="002060"/>
              </a:buClr>
            </a:pPr>
            <a:r>
              <a:rPr lang="en-GB" dirty="0">
                <a:solidFill>
                  <a:schemeClr val="tx1">
                    <a:lumMod val="75000"/>
                    <a:lumOff val="25000"/>
                  </a:schemeClr>
                </a:solidFill>
                <a:latin typeface="+mj-lt"/>
              </a:rPr>
              <a:t>Team profiles</a:t>
            </a:r>
          </a:p>
          <a:p>
            <a:pPr>
              <a:lnSpc>
                <a:spcPct val="110000"/>
              </a:lnSpc>
              <a:spcBef>
                <a:spcPts val="0"/>
              </a:spcBef>
              <a:spcAft>
                <a:spcPts val="600"/>
              </a:spcAft>
              <a:buClr>
                <a:srgbClr val="002060"/>
              </a:buClr>
            </a:pPr>
            <a:r>
              <a:rPr lang="en-GB" dirty="0">
                <a:solidFill>
                  <a:schemeClr val="tx1">
                    <a:lumMod val="75000"/>
                    <a:lumOff val="25000"/>
                  </a:schemeClr>
                </a:solidFill>
                <a:latin typeface="+mj-lt"/>
              </a:rPr>
              <a:t>Routes &amp; travel times</a:t>
            </a:r>
          </a:p>
          <a:p>
            <a:pPr>
              <a:lnSpc>
                <a:spcPct val="110000"/>
              </a:lnSpc>
              <a:spcBef>
                <a:spcPts val="0"/>
              </a:spcBef>
              <a:spcAft>
                <a:spcPts val="600"/>
              </a:spcAft>
              <a:buClr>
                <a:srgbClr val="002060"/>
              </a:buClr>
            </a:pPr>
            <a:r>
              <a:rPr lang="en-GB" dirty="0">
                <a:solidFill>
                  <a:schemeClr val="tx1">
                    <a:lumMod val="75000"/>
                    <a:lumOff val="25000"/>
                  </a:schemeClr>
                </a:solidFill>
                <a:latin typeface="+mj-lt"/>
              </a:rPr>
              <a:t>Authorisation</a:t>
            </a:r>
          </a:p>
          <a:p>
            <a:pPr>
              <a:lnSpc>
                <a:spcPct val="110000"/>
              </a:lnSpc>
              <a:spcBef>
                <a:spcPts val="0"/>
              </a:spcBef>
              <a:spcAft>
                <a:spcPts val="600"/>
              </a:spcAft>
              <a:buClr>
                <a:srgbClr val="002060"/>
              </a:buClr>
            </a:pPr>
            <a:r>
              <a:rPr lang="en-GB" dirty="0">
                <a:solidFill>
                  <a:schemeClr val="tx1">
                    <a:lumMod val="75000"/>
                    <a:lumOff val="25000"/>
                  </a:schemeClr>
                </a:solidFill>
                <a:latin typeface="+mj-lt"/>
              </a:rPr>
              <a:t>Vehicles/Transport</a:t>
            </a:r>
          </a:p>
          <a:p>
            <a:pPr>
              <a:lnSpc>
                <a:spcPct val="110000"/>
              </a:lnSpc>
              <a:spcBef>
                <a:spcPts val="0"/>
              </a:spcBef>
              <a:spcAft>
                <a:spcPts val="600"/>
              </a:spcAft>
              <a:buClr>
                <a:srgbClr val="002060"/>
              </a:buClr>
            </a:pPr>
            <a:r>
              <a:rPr lang="en-GB" dirty="0">
                <a:solidFill>
                  <a:schemeClr val="tx1">
                    <a:lumMod val="75000"/>
                    <a:lumOff val="25000"/>
                  </a:schemeClr>
                </a:solidFill>
                <a:latin typeface="+mj-lt"/>
              </a:rPr>
              <a:t>Documentation</a:t>
            </a:r>
          </a:p>
          <a:p>
            <a:pPr>
              <a:lnSpc>
                <a:spcPct val="110000"/>
              </a:lnSpc>
              <a:spcBef>
                <a:spcPts val="0"/>
              </a:spcBef>
              <a:spcAft>
                <a:spcPts val="600"/>
              </a:spcAft>
              <a:buClr>
                <a:srgbClr val="002060"/>
              </a:buClr>
            </a:pPr>
            <a:r>
              <a:rPr lang="en-GB" dirty="0">
                <a:solidFill>
                  <a:schemeClr val="tx1">
                    <a:lumMod val="75000"/>
                    <a:lumOff val="25000"/>
                  </a:schemeClr>
                </a:solidFill>
                <a:latin typeface="+mj-lt"/>
              </a:rPr>
              <a:t>Equipment</a:t>
            </a:r>
          </a:p>
          <a:p>
            <a:pPr>
              <a:lnSpc>
                <a:spcPct val="110000"/>
              </a:lnSpc>
              <a:spcBef>
                <a:spcPts val="0"/>
              </a:spcBef>
              <a:spcAft>
                <a:spcPts val="600"/>
              </a:spcAft>
              <a:buClr>
                <a:srgbClr val="002060"/>
              </a:buClr>
            </a:pPr>
            <a:r>
              <a:rPr lang="en-GB" dirty="0">
                <a:solidFill>
                  <a:schemeClr val="tx1">
                    <a:lumMod val="75000"/>
                    <a:lumOff val="25000"/>
                  </a:schemeClr>
                </a:solidFill>
                <a:latin typeface="+mj-lt"/>
              </a:rPr>
              <a:t>Visibility</a:t>
            </a:r>
          </a:p>
          <a:p>
            <a:pPr>
              <a:lnSpc>
                <a:spcPct val="110000"/>
              </a:lnSpc>
              <a:spcBef>
                <a:spcPts val="0"/>
              </a:spcBef>
              <a:spcAft>
                <a:spcPts val="600"/>
              </a:spcAft>
              <a:buClr>
                <a:srgbClr val="002060"/>
              </a:buClr>
            </a:pPr>
            <a:r>
              <a:rPr lang="en-GB" dirty="0">
                <a:solidFill>
                  <a:schemeClr val="tx1">
                    <a:lumMod val="75000"/>
                    <a:lumOff val="25000"/>
                  </a:schemeClr>
                </a:solidFill>
                <a:latin typeface="+mj-lt"/>
              </a:rPr>
              <a:t>Movement tracking</a:t>
            </a:r>
          </a:p>
          <a:p>
            <a:pPr>
              <a:lnSpc>
                <a:spcPct val="110000"/>
              </a:lnSpc>
              <a:spcBef>
                <a:spcPts val="0"/>
              </a:spcBef>
              <a:spcAft>
                <a:spcPts val="600"/>
              </a:spcAft>
              <a:buClr>
                <a:srgbClr val="002060"/>
              </a:buClr>
            </a:pPr>
            <a:r>
              <a:rPr lang="en-GB" dirty="0">
                <a:solidFill>
                  <a:schemeClr val="tx1">
                    <a:lumMod val="75000"/>
                    <a:lumOff val="25000"/>
                  </a:schemeClr>
                </a:solidFill>
                <a:latin typeface="+mj-lt"/>
              </a:rPr>
              <a:t>Communications</a:t>
            </a:r>
          </a:p>
          <a:p>
            <a:pPr>
              <a:lnSpc>
                <a:spcPct val="110000"/>
              </a:lnSpc>
              <a:spcBef>
                <a:spcPts val="0"/>
              </a:spcBef>
              <a:spcAft>
                <a:spcPts val="600"/>
              </a:spcAft>
              <a:buClr>
                <a:srgbClr val="002060"/>
              </a:buClr>
            </a:pPr>
            <a:r>
              <a:rPr lang="en-GB" dirty="0">
                <a:solidFill>
                  <a:schemeClr val="tx1">
                    <a:lumMod val="75000"/>
                    <a:lumOff val="25000"/>
                  </a:schemeClr>
                </a:solidFill>
                <a:latin typeface="+mj-lt"/>
              </a:rPr>
              <a:t>Confidentiality</a:t>
            </a:r>
          </a:p>
          <a:p>
            <a:pPr>
              <a:lnSpc>
                <a:spcPct val="110000"/>
              </a:lnSpc>
              <a:spcBef>
                <a:spcPts val="0"/>
              </a:spcBef>
              <a:spcAft>
                <a:spcPts val="600"/>
              </a:spcAft>
              <a:buClr>
                <a:srgbClr val="002060"/>
              </a:buClr>
            </a:pPr>
            <a:r>
              <a:rPr lang="en-GB" dirty="0">
                <a:solidFill>
                  <a:schemeClr val="tx1">
                    <a:lumMod val="75000"/>
                    <a:lumOff val="25000"/>
                  </a:schemeClr>
                </a:solidFill>
                <a:latin typeface="+mj-lt"/>
              </a:rPr>
              <a:t>Contingencies</a:t>
            </a:r>
          </a:p>
        </p:txBody>
      </p:sp>
      <p:pic>
        <p:nvPicPr>
          <p:cNvPr id="5" name="Picture 4">
            <a:extLst>
              <a:ext uri="{FF2B5EF4-FFF2-40B4-BE49-F238E27FC236}">
                <a16:creationId xmlns:a16="http://schemas.microsoft.com/office/drawing/2014/main" id="{418F42C8-AB0B-44C5-8A47-68538BE680A2}"/>
              </a:ext>
            </a:extLst>
          </p:cNvPr>
          <p:cNvPicPr>
            <a:picLocks noChangeAspect="1"/>
          </p:cNvPicPr>
          <p:nvPr/>
        </p:nvPicPr>
        <p:blipFill>
          <a:blip r:embed="rId2"/>
          <a:stretch>
            <a:fillRect/>
          </a:stretch>
        </p:blipFill>
        <p:spPr>
          <a:xfrm>
            <a:off x="8205538" y="1393274"/>
            <a:ext cx="3247168" cy="4071451"/>
          </a:xfrm>
          <a:prstGeom prst="rect">
            <a:avLst/>
          </a:prstGeom>
          <a:effectLst>
            <a:softEdge rad="127000"/>
          </a:effectLst>
        </p:spPr>
      </p:pic>
    </p:spTree>
    <p:extLst>
      <p:ext uri="{BB962C8B-B14F-4D97-AF65-F5344CB8AC3E}">
        <p14:creationId xmlns:p14="http://schemas.microsoft.com/office/powerpoint/2010/main" val="322432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6776-32A4-4547-A6F5-6F5B28D939F6}"/>
              </a:ext>
            </a:extLst>
          </p:cNvPr>
          <p:cNvSpPr>
            <a:spLocks noGrp="1"/>
          </p:cNvSpPr>
          <p:nvPr>
            <p:ph type="title"/>
          </p:nvPr>
        </p:nvSpPr>
        <p:spPr/>
        <p:txBody>
          <a:bodyPr/>
          <a:lstStyle/>
          <a:p>
            <a:r>
              <a:rPr lang="en-GB" dirty="0"/>
              <a:t>Movement Monitoring</a:t>
            </a:r>
          </a:p>
        </p:txBody>
      </p:sp>
      <p:sp>
        <p:nvSpPr>
          <p:cNvPr id="3" name="Content Placeholder 2">
            <a:extLst>
              <a:ext uri="{FF2B5EF4-FFF2-40B4-BE49-F238E27FC236}">
                <a16:creationId xmlns:a16="http://schemas.microsoft.com/office/drawing/2014/main" id="{72FD8753-59B2-4A3F-B785-5A18B0E27E14}"/>
              </a:ext>
            </a:extLst>
          </p:cNvPr>
          <p:cNvSpPr>
            <a:spLocks noGrp="1"/>
          </p:cNvSpPr>
          <p:nvPr>
            <p:ph idx="1"/>
          </p:nvPr>
        </p:nvSpPr>
        <p:spPr>
          <a:xfrm>
            <a:off x="469359" y="1535800"/>
            <a:ext cx="8704859" cy="4523624"/>
          </a:xfrm>
        </p:spPr>
        <p:txBody>
          <a:bodyPr>
            <a:noAutofit/>
          </a:bodyPr>
          <a:lstStyle/>
          <a:p>
            <a:pPr>
              <a:lnSpc>
                <a:spcPct val="110000"/>
              </a:lnSpc>
              <a:spcBef>
                <a:spcPts val="0"/>
              </a:spcBef>
              <a:spcAft>
                <a:spcPts val="300"/>
              </a:spcAft>
              <a:buClr>
                <a:srgbClr val="002060"/>
              </a:buClr>
            </a:pPr>
            <a:r>
              <a:rPr lang="en-GB" sz="2400" dirty="0">
                <a:solidFill>
                  <a:schemeClr val="tx1">
                    <a:lumMod val="75000"/>
                    <a:lumOff val="25000"/>
                  </a:schemeClr>
                </a:solidFill>
                <a:latin typeface="+mj-lt"/>
              </a:rPr>
              <a:t>It is essential to monitor staff and vehicle movements, especially if travel is in areas with increased risk.</a:t>
            </a:r>
          </a:p>
          <a:p>
            <a:pPr>
              <a:lnSpc>
                <a:spcPct val="110000"/>
              </a:lnSpc>
              <a:spcBef>
                <a:spcPts val="0"/>
              </a:spcBef>
              <a:spcAft>
                <a:spcPts val="300"/>
              </a:spcAft>
              <a:buClr>
                <a:srgbClr val="002060"/>
              </a:buClr>
            </a:pPr>
            <a:r>
              <a:rPr lang="en-GB" sz="2400" dirty="0">
                <a:solidFill>
                  <a:schemeClr val="tx1">
                    <a:lumMod val="75000"/>
                    <a:lumOff val="25000"/>
                  </a:schemeClr>
                </a:solidFill>
                <a:latin typeface="+mj-lt"/>
              </a:rPr>
              <a:t>Movement control systems range from satellite tracking to a simple movements board - it doesn’t need to be too complicated!</a:t>
            </a:r>
          </a:p>
          <a:p>
            <a:pPr>
              <a:lnSpc>
                <a:spcPct val="110000"/>
              </a:lnSpc>
              <a:spcBef>
                <a:spcPts val="0"/>
              </a:spcBef>
              <a:spcAft>
                <a:spcPts val="300"/>
              </a:spcAft>
              <a:buClr>
                <a:srgbClr val="002060"/>
              </a:buClr>
            </a:pPr>
            <a:r>
              <a:rPr lang="en-GB" sz="2400" dirty="0">
                <a:solidFill>
                  <a:schemeClr val="tx1">
                    <a:lumMod val="75000"/>
                    <a:lumOff val="25000"/>
                  </a:schemeClr>
                </a:solidFill>
                <a:latin typeface="+mj-lt"/>
              </a:rPr>
              <a:t>Need to track who (staff &amp; vehicles) is going where, when and ETA/ETR. </a:t>
            </a:r>
          </a:p>
          <a:p>
            <a:pPr>
              <a:lnSpc>
                <a:spcPct val="110000"/>
              </a:lnSpc>
              <a:spcBef>
                <a:spcPts val="0"/>
              </a:spcBef>
              <a:spcAft>
                <a:spcPts val="300"/>
              </a:spcAft>
              <a:buClr>
                <a:srgbClr val="002060"/>
              </a:buClr>
            </a:pPr>
            <a:r>
              <a:rPr lang="en-GB" sz="2400" dirty="0">
                <a:solidFill>
                  <a:schemeClr val="tx1">
                    <a:lumMod val="75000"/>
                    <a:lumOff val="25000"/>
                  </a:schemeClr>
                </a:solidFill>
                <a:latin typeface="+mj-lt"/>
              </a:rPr>
              <a:t>Information should be stored centrally and easily accessible.</a:t>
            </a:r>
          </a:p>
          <a:p>
            <a:pPr>
              <a:lnSpc>
                <a:spcPct val="110000"/>
              </a:lnSpc>
              <a:spcBef>
                <a:spcPts val="0"/>
              </a:spcBef>
              <a:spcAft>
                <a:spcPts val="300"/>
              </a:spcAft>
              <a:buClr>
                <a:srgbClr val="002060"/>
              </a:buClr>
            </a:pPr>
            <a:r>
              <a:rPr lang="en-GB" sz="2400" dirty="0">
                <a:solidFill>
                  <a:schemeClr val="tx1">
                    <a:lumMod val="75000"/>
                    <a:lumOff val="25000"/>
                  </a:schemeClr>
                </a:solidFill>
                <a:latin typeface="+mj-lt"/>
              </a:rPr>
              <a:t>Maintain regular communication for the duration of the trip to confirm safe arrival at destination and/or home base.</a:t>
            </a:r>
          </a:p>
          <a:p>
            <a:pPr>
              <a:lnSpc>
                <a:spcPct val="110000"/>
              </a:lnSpc>
              <a:spcBef>
                <a:spcPts val="0"/>
              </a:spcBef>
              <a:spcAft>
                <a:spcPts val="300"/>
              </a:spcAft>
              <a:buClr>
                <a:srgbClr val="002060"/>
              </a:buClr>
            </a:pPr>
            <a:r>
              <a:rPr lang="en-GB" sz="2400" dirty="0">
                <a:solidFill>
                  <a:schemeClr val="tx1">
                    <a:lumMod val="75000"/>
                    <a:lumOff val="25000"/>
                  </a:schemeClr>
                </a:solidFill>
                <a:latin typeface="+mj-lt"/>
              </a:rPr>
              <a:t>All travelling staff or vehicles should have access to reliable means to contact either their base, or others in the event of an emergency. </a:t>
            </a:r>
          </a:p>
        </p:txBody>
      </p:sp>
      <p:pic>
        <p:nvPicPr>
          <p:cNvPr id="4" name="Picture 3">
            <a:extLst>
              <a:ext uri="{FF2B5EF4-FFF2-40B4-BE49-F238E27FC236}">
                <a16:creationId xmlns:a16="http://schemas.microsoft.com/office/drawing/2014/main" id="{029F0F32-8D9A-4A25-8906-0177D585E15D}"/>
              </a:ext>
            </a:extLst>
          </p:cNvPr>
          <p:cNvPicPr>
            <a:picLocks noChangeAspect="1"/>
          </p:cNvPicPr>
          <p:nvPr/>
        </p:nvPicPr>
        <p:blipFill>
          <a:blip r:embed="rId3"/>
          <a:stretch>
            <a:fillRect/>
          </a:stretch>
        </p:blipFill>
        <p:spPr>
          <a:xfrm>
            <a:off x="9174218" y="1167188"/>
            <a:ext cx="3017782" cy="4523624"/>
          </a:xfrm>
          <a:prstGeom prst="rect">
            <a:avLst/>
          </a:prstGeom>
        </p:spPr>
      </p:pic>
    </p:spTree>
    <p:extLst>
      <p:ext uri="{BB962C8B-B14F-4D97-AF65-F5344CB8AC3E}">
        <p14:creationId xmlns:p14="http://schemas.microsoft.com/office/powerpoint/2010/main" val="91155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77B8-AE0B-4B1B-AD2B-3A5CB841F2F6}"/>
              </a:ext>
            </a:extLst>
          </p:cNvPr>
          <p:cNvSpPr>
            <a:spLocks noGrp="1"/>
          </p:cNvSpPr>
          <p:nvPr>
            <p:ph type="title"/>
          </p:nvPr>
        </p:nvSpPr>
        <p:spPr/>
        <p:txBody>
          <a:bodyPr/>
          <a:lstStyle/>
          <a:p>
            <a:r>
              <a:rPr lang="en-GB" dirty="0"/>
              <a:t>Air Safety</a:t>
            </a:r>
          </a:p>
        </p:txBody>
      </p:sp>
      <p:sp>
        <p:nvSpPr>
          <p:cNvPr id="4" name="Rectangle 5">
            <a:extLst>
              <a:ext uri="{FF2B5EF4-FFF2-40B4-BE49-F238E27FC236}">
                <a16:creationId xmlns:a16="http://schemas.microsoft.com/office/drawing/2014/main" id="{FA912423-F02C-4BEF-8D76-51F2155E7622}"/>
              </a:ext>
            </a:extLst>
          </p:cNvPr>
          <p:cNvSpPr>
            <a:spLocks noChangeArrowheads="1"/>
          </p:cNvSpPr>
          <p:nvPr/>
        </p:nvSpPr>
        <p:spPr bwMode="auto">
          <a:xfrm>
            <a:off x="5302046" y="1578077"/>
            <a:ext cx="6260690" cy="454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73050" indent="-273050">
              <a:defRPr sz="4400">
                <a:solidFill>
                  <a:schemeClr val="tx1"/>
                </a:solidFill>
                <a:latin typeface="Tahoma" panose="020B0604030504040204" pitchFamily="34" charset="0"/>
                <a:cs typeface="Arial" panose="020B0604020202020204" pitchFamily="34" charset="0"/>
              </a:defRPr>
            </a:lvl1pPr>
            <a:lvl2pPr marL="742950" indent="-285750">
              <a:defRPr sz="4400">
                <a:solidFill>
                  <a:schemeClr val="tx1"/>
                </a:solidFill>
                <a:latin typeface="Tahoma" panose="020B0604030504040204" pitchFamily="34" charset="0"/>
                <a:cs typeface="Arial" panose="020B0604020202020204" pitchFamily="34" charset="0"/>
              </a:defRPr>
            </a:lvl2pPr>
            <a:lvl3pPr marL="1143000" indent="-228600">
              <a:defRPr sz="4400">
                <a:solidFill>
                  <a:schemeClr val="tx1"/>
                </a:solidFill>
                <a:latin typeface="Tahoma" panose="020B0604030504040204" pitchFamily="34" charset="0"/>
                <a:cs typeface="Arial" panose="020B0604020202020204" pitchFamily="34" charset="0"/>
              </a:defRPr>
            </a:lvl3pPr>
            <a:lvl4pPr marL="1600200" indent="-228600">
              <a:defRPr sz="4400">
                <a:solidFill>
                  <a:schemeClr val="tx1"/>
                </a:solidFill>
                <a:latin typeface="Tahoma" panose="020B0604030504040204" pitchFamily="34" charset="0"/>
                <a:cs typeface="Arial" panose="020B0604020202020204" pitchFamily="34" charset="0"/>
              </a:defRPr>
            </a:lvl4pPr>
            <a:lvl5pPr marL="2057400" indent="-228600">
              <a:defRPr sz="4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cs typeface="Arial" panose="020B0604020202020204" pitchFamily="34" charset="0"/>
              </a:defRPr>
            </a:lvl9pPr>
          </a:lstStyle>
          <a:p>
            <a:pPr marL="342900" indent="-342900">
              <a:lnSpc>
                <a:spcPct val="110000"/>
              </a:lnSpc>
              <a:spcAft>
                <a:spcPts val="600"/>
              </a:spcAft>
              <a:buClr>
                <a:srgbClr val="002060"/>
              </a:buClr>
              <a:buFont typeface="Arial" panose="020B0604020202020204" pitchFamily="34" charset="0"/>
              <a:buChar char="•"/>
            </a:pPr>
            <a:r>
              <a:rPr lang="en-GB" altLang="en-US" sz="2400" dirty="0">
                <a:solidFill>
                  <a:schemeClr val="tx1">
                    <a:lumMod val="75000"/>
                    <a:lumOff val="25000"/>
                  </a:schemeClr>
                </a:solidFill>
                <a:latin typeface="+mj-lt"/>
              </a:rPr>
              <a:t>Air travel is generally safe, but risks can increase due to weather conditions, terrain, limited infrastructure, and poor safety standards.</a:t>
            </a:r>
          </a:p>
          <a:p>
            <a:pPr marL="342900" indent="-342900">
              <a:lnSpc>
                <a:spcPct val="110000"/>
              </a:lnSpc>
              <a:spcAft>
                <a:spcPts val="600"/>
              </a:spcAft>
              <a:buClr>
                <a:srgbClr val="002060"/>
              </a:buClr>
              <a:buFont typeface="Arial" panose="020B0604020202020204" pitchFamily="34" charset="0"/>
              <a:buChar char="•"/>
            </a:pPr>
            <a:r>
              <a:rPr lang="en-GB" altLang="en-US" sz="2400" dirty="0">
                <a:solidFill>
                  <a:schemeClr val="tx1">
                    <a:lumMod val="75000"/>
                    <a:lumOff val="25000"/>
                  </a:schemeClr>
                </a:solidFill>
                <a:latin typeface="+mj-lt"/>
              </a:rPr>
              <a:t>In some locations the choice of carriers that fly to the airports required by staff is limited. </a:t>
            </a:r>
          </a:p>
          <a:p>
            <a:pPr marL="342900" indent="-342900">
              <a:lnSpc>
                <a:spcPct val="110000"/>
              </a:lnSpc>
              <a:spcAft>
                <a:spcPts val="600"/>
              </a:spcAft>
              <a:buClr>
                <a:srgbClr val="002060"/>
              </a:buClr>
              <a:buFont typeface="Arial" panose="020B0604020202020204" pitchFamily="34" charset="0"/>
              <a:buChar char="•"/>
            </a:pPr>
            <a:r>
              <a:rPr lang="en-GB" altLang="en-US" sz="2400" dirty="0">
                <a:solidFill>
                  <a:schemeClr val="tx1">
                    <a:lumMod val="75000"/>
                    <a:lumOff val="25000"/>
                  </a:schemeClr>
                </a:solidFill>
                <a:latin typeface="+mj-lt"/>
              </a:rPr>
              <a:t>Helicopters are often used in relief operations to reach inaccessible areas. However, travelling by helicopter poses an additional safety hazard.</a:t>
            </a:r>
          </a:p>
        </p:txBody>
      </p:sp>
      <p:pic>
        <p:nvPicPr>
          <p:cNvPr id="6" name="Picture 4" descr="http://www.piersystem.com/posted/780/060602_G_0000U_501_Cessna.119701.jpg">
            <a:extLst>
              <a:ext uri="{FF2B5EF4-FFF2-40B4-BE49-F238E27FC236}">
                <a16:creationId xmlns:a16="http://schemas.microsoft.com/office/drawing/2014/main" id="{828F004B-23C6-4376-8E4C-3CF571735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608" y="3883993"/>
            <a:ext cx="3091071" cy="2242012"/>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78D60BC-AB17-4BA4-A6C3-F8825FBE53A7}"/>
              </a:ext>
            </a:extLst>
          </p:cNvPr>
          <p:cNvPicPr>
            <a:picLocks noChangeAspect="1"/>
          </p:cNvPicPr>
          <p:nvPr/>
        </p:nvPicPr>
        <p:blipFill>
          <a:blip r:embed="rId3"/>
          <a:stretch>
            <a:fillRect/>
          </a:stretch>
        </p:blipFill>
        <p:spPr>
          <a:xfrm>
            <a:off x="1618427" y="1641981"/>
            <a:ext cx="3337290" cy="2242012"/>
          </a:xfrm>
          <a:prstGeom prst="rect">
            <a:avLst/>
          </a:prstGeom>
          <a:effectLst>
            <a:softEdge rad="127000"/>
          </a:effectLst>
        </p:spPr>
      </p:pic>
    </p:spTree>
    <p:extLst>
      <p:ext uri="{BB962C8B-B14F-4D97-AF65-F5344CB8AC3E}">
        <p14:creationId xmlns:p14="http://schemas.microsoft.com/office/powerpoint/2010/main" val="3318090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7436-464B-4FC4-B892-7840B3F1D09E}"/>
              </a:ext>
            </a:extLst>
          </p:cNvPr>
          <p:cNvSpPr>
            <a:spLocks noGrp="1"/>
          </p:cNvSpPr>
          <p:nvPr>
            <p:ph type="title"/>
          </p:nvPr>
        </p:nvSpPr>
        <p:spPr/>
        <p:txBody>
          <a:bodyPr/>
          <a:lstStyle/>
          <a:p>
            <a:r>
              <a:rPr lang="en-GB" dirty="0"/>
              <a:t>Air Safety – Basic Precautions</a:t>
            </a:r>
          </a:p>
        </p:txBody>
      </p:sp>
      <p:sp>
        <p:nvSpPr>
          <p:cNvPr id="3" name="Content Placeholder 2">
            <a:extLst>
              <a:ext uri="{FF2B5EF4-FFF2-40B4-BE49-F238E27FC236}">
                <a16:creationId xmlns:a16="http://schemas.microsoft.com/office/drawing/2014/main" id="{F3B46F3A-5401-45CE-A76D-C5101C5B0EA6}"/>
              </a:ext>
            </a:extLst>
          </p:cNvPr>
          <p:cNvSpPr>
            <a:spLocks noGrp="1"/>
          </p:cNvSpPr>
          <p:nvPr>
            <p:ph idx="1"/>
          </p:nvPr>
        </p:nvSpPr>
        <p:spPr>
          <a:xfrm>
            <a:off x="838200" y="1552665"/>
            <a:ext cx="11169770" cy="4486275"/>
          </a:xfrm>
        </p:spPr>
        <p:txBody>
          <a:bodyPr>
            <a:noAutofit/>
          </a:bodyPr>
          <a:lstStyle/>
          <a:p>
            <a:pPr>
              <a:lnSpc>
                <a:spcPct val="110000"/>
              </a:lnSpc>
              <a:spcBef>
                <a:spcPts val="0"/>
              </a:spcBef>
              <a:spcAft>
                <a:spcPts val="600"/>
              </a:spcAft>
              <a:buClr>
                <a:srgbClr val="002060"/>
              </a:buClr>
            </a:pPr>
            <a:r>
              <a:rPr lang="en-GB" sz="2400" b="1" dirty="0">
                <a:solidFill>
                  <a:srgbClr val="002060"/>
                </a:solidFill>
                <a:latin typeface="+mj-lt"/>
              </a:rPr>
              <a:t>Assess the risks </a:t>
            </a:r>
            <a:r>
              <a:rPr lang="en-GB" sz="2400" b="1" dirty="0">
                <a:solidFill>
                  <a:schemeClr val="tx1">
                    <a:lumMod val="75000"/>
                    <a:lumOff val="25000"/>
                  </a:schemeClr>
                </a:solidFill>
                <a:latin typeface="+mj-lt"/>
              </a:rPr>
              <a:t>-</a:t>
            </a:r>
            <a:r>
              <a:rPr lang="en-GB" sz="2400" dirty="0">
                <a:solidFill>
                  <a:schemeClr val="tx1">
                    <a:lumMod val="75000"/>
                    <a:lumOff val="25000"/>
                  </a:schemeClr>
                </a:solidFill>
                <a:latin typeface="+mj-lt"/>
              </a:rPr>
              <a:t> check the safety records of airlines both nationally, and to and from the country, and issue appropriate guidance to staff.</a:t>
            </a:r>
          </a:p>
          <a:p>
            <a:pPr>
              <a:lnSpc>
                <a:spcPct val="110000"/>
              </a:lnSpc>
              <a:spcBef>
                <a:spcPts val="0"/>
              </a:spcBef>
              <a:spcAft>
                <a:spcPts val="600"/>
              </a:spcAft>
              <a:buClr>
                <a:srgbClr val="002060"/>
              </a:buClr>
            </a:pPr>
            <a:r>
              <a:rPr lang="en-GB" sz="2400" b="1" dirty="0">
                <a:solidFill>
                  <a:srgbClr val="002060"/>
                </a:solidFill>
                <a:latin typeface="+mj-lt"/>
              </a:rPr>
              <a:t>Balance the risks </a:t>
            </a:r>
            <a:r>
              <a:rPr lang="en-GB" sz="2400" b="1" dirty="0">
                <a:solidFill>
                  <a:schemeClr val="tx1">
                    <a:lumMod val="75000"/>
                    <a:lumOff val="25000"/>
                  </a:schemeClr>
                </a:solidFill>
                <a:latin typeface="+mj-lt"/>
              </a:rPr>
              <a:t>-</a:t>
            </a:r>
            <a:r>
              <a:rPr lang="en-GB" sz="2400" dirty="0">
                <a:solidFill>
                  <a:schemeClr val="tx1">
                    <a:lumMod val="75000"/>
                    <a:lumOff val="25000"/>
                  </a:schemeClr>
                </a:solidFill>
                <a:latin typeface="+mj-lt"/>
              </a:rPr>
              <a:t> consider the frequency of use, the reasons for travel, and the practicality, costs and risks associated with other modes of transport.</a:t>
            </a:r>
          </a:p>
          <a:p>
            <a:pPr>
              <a:lnSpc>
                <a:spcPct val="110000"/>
              </a:lnSpc>
              <a:spcBef>
                <a:spcPts val="0"/>
              </a:spcBef>
              <a:spcAft>
                <a:spcPts val="600"/>
              </a:spcAft>
              <a:buClr>
                <a:srgbClr val="002060"/>
              </a:buClr>
            </a:pPr>
            <a:r>
              <a:rPr lang="en-GB" sz="2400" b="1" dirty="0">
                <a:solidFill>
                  <a:srgbClr val="002060"/>
                </a:solidFill>
                <a:latin typeface="+mj-lt"/>
              </a:rPr>
              <a:t>Use larger aircraft </a:t>
            </a:r>
            <a:r>
              <a:rPr lang="en-GB" sz="2400" dirty="0">
                <a:solidFill>
                  <a:schemeClr val="tx1">
                    <a:lumMod val="75000"/>
                    <a:lumOff val="25000"/>
                  </a:schemeClr>
                </a:solidFill>
                <a:latin typeface="+mj-lt"/>
              </a:rPr>
              <a:t>- adhere to stricter safety regulations and manufacturing standards.  </a:t>
            </a:r>
          </a:p>
          <a:p>
            <a:pPr>
              <a:lnSpc>
                <a:spcPct val="110000"/>
              </a:lnSpc>
              <a:spcBef>
                <a:spcPts val="0"/>
              </a:spcBef>
              <a:spcAft>
                <a:spcPts val="600"/>
              </a:spcAft>
              <a:buClr>
                <a:srgbClr val="002060"/>
              </a:buClr>
            </a:pPr>
            <a:r>
              <a:rPr lang="en-GB" sz="2400" b="1" dirty="0">
                <a:solidFill>
                  <a:srgbClr val="002060"/>
                </a:solidFill>
                <a:latin typeface="+mj-lt"/>
              </a:rPr>
              <a:t>Use more direct routes </a:t>
            </a:r>
            <a:r>
              <a:rPr lang="en-GB" sz="2400" dirty="0">
                <a:solidFill>
                  <a:schemeClr val="tx1">
                    <a:lumMod val="75000"/>
                    <a:lumOff val="25000"/>
                  </a:schemeClr>
                </a:solidFill>
                <a:latin typeface="+mj-lt"/>
              </a:rPr>
              <a:t>- most accidents occur during take off and landing. </a:t>
            </a:r>
          </a:p>
          <a:p>
            <a:pPr>
              <a:lnSpc>
                <a:spcPct val="110000"/>
              </a:lnSpc>
              <a:spcBef>
                <a:spcPts val="0"/>
              </a:spcBef>
              <a:spcAft>
                <a:spcPts val="600"/>
              </a:spcAft>
              <a:buClr>
                <a:srgbClr val="002060"/>
              </a:buClr>
            </a:pPr>
            <a:r>
              <a:rPr lang="en-GB" sz="2400" b="1" dirty="0">
                <a:solidFill>
                  <a:srgbClr val="002060"/>
                </a:solidFill>
                <a:latin typeface="+mj-lt"/>
              </a:rPr>
              <a:t>Watch the weather -</a:t>
            </a:r>
            <a:r>
              <a:rPr lang="en-GB" sz="2400" dirty="0">
                <a:solidFill>
                  <a:srgbClr val="002060"/>
                </a:solidFill>
                <a:latin typeface="+mj-lt"/>
              </a:rPr>
              <a:t> </a:t>
            </a:r>
            <a:r>
              <a:rPr lang="en-GB" sz="2400" dirty="0">
                <a:solidFill>
                  <a:schemeClr val="tx1">
                    <a:lumMod val="75000"/>
                    <a:lumOff val="25000"/>
                  </a:schemeClr>
                </a:solidFill>
                <a:latin typeface="+mj-lt"/>
              </a:rPr>
              <a:t>ensure trips are planned to avoid bad weather.</a:t>
            </a:r>
          </a:p>
          <a:p>
            <a:pPr>
              <a:lnSpc>
                <a:spcPct val="110000"/>
              </a:lnSpc>
              <a:spcBef>
                <a:spcPts val="0"/>
              </a:spcBef>
              <a:spcAft>
                <a:spcPts val="600"/>
              </a:spcAft>
              <a:buClr>
                <a:srgbClr val="002060"/>
              </a:buClr>
            </a:pPr>
            <a:r>
              <a:rPr lang="en-GB" sz="2400" b="1" kern="0" dirty="0">
                <a:solidFill>
                  <a:srgbClr val="002060"/>
                </a:solidFill>
                <a:latin typeface="+mj-lt"/>
                <a:cs typeface="Arial"/>
              </a:rPr>
              <a:t>Advise staff not to board a flight if concerned </a:t>
            </a:r>
            <a:r>
              <a:rPr lang="en-GB" sz="2400" kern="0" dirty="0">
                <a:solidFill>
                  <a:schemeClr val="tx1">
                    <a:lumMod val="75000"/>
                    <a:lumOff val="25000"/>
                  </a:schemeClr>
                </a:solidFill>
                <a:latin typeface="+mj-lt"/>
                <a:cs typeface="Arial"/>
              </a:rPr>
              <a:t>- too many passengers/seats; clearly overloaded; baggage/freight in the aisle; poor security screening.</a:t>
            </a:r>
          </a:p>
          <a:p>
            <a:pPr>
              <a:lnSpc>
                <a:spcPct val="110000"/>
              </a:lnSpc>
              <a:spcBef>
                <a:spcPts val="0"/>
              </a:spcBef>
              <a:spcAft>
                <a:spcPts val="600"/>
              </a:spcAft>
              <a:buClr>
                <a:srgbClr val="002060"/>
              </a:buClr>
            </a:pPr>
            <a:r>
              <a:rPr lang="en-GB" sz="2400" b="1" kern="0" dirty="0">
                <a:solidFill>
                  <a:srgbClr val="002060"/>
                </a:solidFill>
                <a:latin typeface="+mj-lt"/>
                <a:cs typeface="Arial"/>
              </a:rPr>
              <a:t>Encourage staff to report incidents or safety concerns.</a:t>
            </a:r>
            <a:endParaRPr lang="en-GB" sz="2400" kern="0" dirty="0">
              <a:solidFill>
                <a:schemeClr val="tx1">
                  <a:lumMod val="75000"/>
                  <a:lumOff val="25000"/>
                </a:schemeClr>
              </a:solidFill>
              <a:latin typeface="+mj-lt"/>
              <a:cs typeface="Arial"/>
            </a:endParaRPr>
          </a:p>
        </p:txBody>
      </p:sp>
    </p:spTree>
    <p:extLst>
      <p:ext uri="{BB962C8B-B14F-4D97-AF65-F5344CB8AC3E}">
        <p14:creationId xmlns:p14="http://schemas.microsoft.com/office/powerpoint/2010/main" val="72086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6873-B5CF-4257-9DFC-D2F7276BEF42}"/>
              </a:ext>
            </a:extLst>
          </p:cNvPr>
          <p:cNvSpPr>
            <a:spLocks noGrp="1"/>
          </p:cNvSpPr>
          <p:nvPr>
            <p:ph type="title"/>
          </p:nvPr>
        </p:nvSpPr>
        <p:spPr/>
        <p:txBody>
          <a:bodyPr/>
          <a:lstStyle/>
          <a:p>
            <a:r>
              <a:rPr lang="en-GB" dirty="0"/>
              <a:t>Boat Safety</a:t>
            </a:r>
          </a:p>
        </p:txBody>
      </p:sp>
      <p:sp>
        <p:nvSpPr>
          <p:cNvPr id="3" name="Content Placeholder 2">
            <a:extLst>
              <a:ext uri="{FF2B5EF4-FFF2-40B4-BE49-F238E27FC236}">
                <a16:creationId xmlns:a16="http://schemas.microsoft.com/office/drawing/2014/main" id="{E74E25AC-F9DB-465B-B001-B60966918458}"/>
              </a:ext>
            </a:extLst>
          </p:cNvPr>
          <p:cNvSpPr>
            <a:spLocks noGrp="1"/>
          </p:cNvSpPr>
          <p:nvPr>
            <p:ph idx="1"/>
          </p:nvPr>
        </p:nvSpPr>
        <p:spPr>
          <a:xfrm>
            <a:off x="5053262" y="1155941"/>
            <a:ext cx="6568368" cy="4594152"/>
          </a:xfrm>
          <a:effectLst>
            <a:softEdge rad="127000"/>
          </a:effectLst>
        </p:spPr>
        <p:txBody>
          <a:bodyPr>
            <a:noAutofit/>
          </a:bodyPr>
          <a:lstStyle/>
          <a:p>
            <a:pPr>
              <a:lnSpc>
                <a:spcPct val="110000"/>
              </a:lnSpc>
              <a:spcBef>
                <a:spcPts val="0"/>
              </a:spcBef>
              <a:spcAft>
                <a:spcPts val="600"/>
              </a:spcAft>
              <a:buClr>
                <a:srgbClr val="002060"/>
              </a:buClr>
              <a:tabLst>
                <a:tab pos="1973263" algn="l"/>
              </a:tabLst>
            </a:pPr>
            <a:r>
              <a:rPr lang="en-GB" sz="2400" dirty="0">
                <a:solidFill>
                  <a:schemeClr val="tx1">
                    <a:lumMod val="75000"/>
                    <a:lumOff val="25000"/>
                  </a:schemeClr>
                </a:solidFill>
                <a:latin typeface="+mj-lt"/>
              </a:rPr>
              <a:t>Use of boats and other watercraft as part of programme delivery is common following flooding or other natural disasters, or when staff are working in coastal areas or locations only accessible by water.</a:t>
            </a:r>
          </a:p>
          <a:p>
            <a:pPr>
              <a:lnSpc>
                <a:spcPct val="110000"/>
              </a:lnSpc>
              <a:spcBef>
                <a:spcPts val="0"/>
              </a:spcBef>
              <a:spcAft>
                <a:spcPts val="600"/>
              </a:spcAft>
              <a:buClr>
                <a:srgbClr val="002060"/>
              </a:buClr>
              <a:tabLst>
                <a:tab pos="1973263" algn="l"/>
              </a:tabLst>
            </a:pPr>
            <a:r>
              <a:rPr lang="en-GB" sz="2400" dirty="0">
                <a:solidFill>
                  <a:schemeClr val="tx1">
                    <a:lumMod val="75000"/>
                    <a:lumOff val="25000"/>
                  </a:schemeClr>
                </a:solidFill>
                <a:latin typeface="+mj-lt"/>
              </a:rPr>
              <a:t>Types of boats used range from canoes, inflatables and RIBS to large vessels.</a:t>
            </a:r>
          </a:p>
          <a:p>
            <a:pPr>
              <a:lnSpc>
                <a:spcPct val="110000"/>
              </a:lnSpc>
              <a:spcBef>
                <a:spcPts val="0"/>
              </a:spcBef>
              <a:spcAft>
                <a:spcPts val="600"/>
              </a:spcAft>
              <a:buClr>
                <a:srgbClr val="002060"/>
              </a:buClr>
              <a:tabLst>
                <a:tab pos="1973263" algn="l"/>
              </a:tabLst>
            </a:pPr>
            <a:r>
              <a:rPr lang="en-GB" sz="2400" dirty="0">
                <a:solidFill>
                  <a:schemeClr val="tx1">
                    <a:lumMod val="75000"/>
                    <a:lumOff val="25000"/>
                  </a:schemeClr>
                </a:solidFill>
                <a:latin typeface="+mj-lt"/>
              </a:rPr>
              <a:t>For some staff this may be an unfamiliar operating environment and can pose significant safety risks.</a:t>
            </a:r>
          </a:p>
          <a:p>
            <a:pPr>
              <a:lnSpc>
                <a:spcPct val="110000"/>
              </a:lnSpc>
              <a:spcBef>
                <a:spcPts val="0"/>
              </a:spcBef>
              <a:spcAft>
                <a:spcPts val="600"/>
              </a:spcAft>
              <a:buClr>
                <a:srgbClr val="002060"/>
              </a:buClr>
              <a:tabLst>
                <a:tab pos="1973263" algn="l"/>
              </a:tabLst>
            </a:pPr>
            <a:r>
              <a:rPr lang="en-GB" sz="2400" dirty="0">
                <a:solidFill>
                  <a:schemeClr val="tx1">
                    <a:lumMod val="75000"/>
                    <a:lumOff val="25000"/>
                  </a:schemeClr>
                </a:solidFill>
                <a:latin typeface="+mj-lt"/>
              </a:rPr>
              <a:t>Many of these risks can be minimised by using basic safety equipment and following safe water practices.</a:t>
            </a:r>
            <a:endParaRPr lang="en-GB" sz="2400" dirty="0">
              <a:latin typeface="+mj-lt"/>
            </a:endParaRPr>
          </a:p>
        </p:txBody>
      </p:sp>
      <p:pic>
        <p:nvPicPr>
          <p:cNvPr id="4" name="Picture 8" descr="http://www.grandflavour.com/website/blog/images/supplies%20on%20fishing%20boat(c)childs%20copy.jpg">
            <a:extLst>
              <a:ext uri="{FF2B5EF4-FFF2-40B4-BE49-F238E27FC236}">
                <a16:creationId xmlns:a16="http://schemas.microsoft.com/office/drawing/2014/main" id="{07FD6EB2-5F44-468E-B230-551F9F98A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70" y="1690688"/>
            <a:ext cx="2775393" cy="2075196"/>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http://theirc.files.wordpress.com/2008/05/myanmar052708b561.jpg">
            <a:extLst>
              <a:ext uri="{FF2B5EF4-FFF2-40B4-BE49-F238E27FC236}">
                <a16:creationId xmlns:a16="http://schemas.microsoft.com/office/drawing/2014/main" id="{1CF96407-0951-41F1-AE3D-7E82F7A3CD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765884"/>
            <a:ext cx="3455140" cy="2259848"/>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02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672</Words>
  <Application>Microsoft Office PowerPoint</Application>
  <PresentationFormat>Widescreen</PresentationFormat>
  <Paragraphs>58</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Managing Travel &amp; Movements</vt:lpstr>
      <vt:lpstr>Travel &amp; Movements</vt:lpstr>
      <vt:lpstr>Modes of Travel</vt:lpstr>
      <vt:lpstr>Field Mission Exercise</vt:lpstr>
      <vt:lpstr>Staff Travel Planning</vt:lpstr>
      <vt:lpstr>Movement Monitoring</vt:lpstr>
      <vt:lpstr>Air Safety</vt:lpstr>
      <vt:lpstr>Air Safety – Basic Precautions</vt:lpstr>
      <vt:lpstr>Boat Safety</vt:lpstr>
      <vt:lpstr>Boat Safety – Basic Precautions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
  <cp:lastModifiedBy>Shaun Bickley</cp:lastModifiedBy>
  <cp:revision>9</cp:revision>
  <dcterms:created xsi:type="dcterms:W3CDTF">2020-04-24T13:12:24Z</dcterms:created>
  <dcterms:modified xsi:type="dcterms:W3CDTF">2021-12-01T13:19:17Z</dcterms:modified>
</cp:coreProperties>
</file>