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1" r:id="rId1"/>
  </p:sldMasterIdLst>
  <p:notesMasterIdLst>
    <p:notesMasterId r:id="rId6"/>
  </p:notesMasterIdLst>
  <p:handoutMasterIdLst>
    <p:handoutMasterId r:id="rId7"/>
  </p:handoutMasterIdLst>
  <p:sldIdLst>
    <p:sldId id="258" r:id="rId2"/>
    <p:sldId id="272" r:id="rId3"/>
    <p:sldId id="271" r:id="rId4"/>
    <p:sldId id="273"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77"/>
    <p:restoredTop sz="73284"/>
  </p:normalViewPr>
  <p:slideViewPr>
    <p:cSldViewPr snapToGrid="0" snapToObjects="1">
      <p:cViewPr varScale="1">
        <p:scale>
          <a:sx n="75" d="100"/>
          <a:sy n="75" d="100"/>
        </p:scale>
        <p:origin x="1048" y="17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3" d="100"/>
          <a:sy n="73" d="100"/>
        </p:scale>
        <p:origin x="356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2C4EF1-F8E0-4749-809D-5752AA0608E2}" type="datetimeFigureOut">
              <a:rPr lang="en-US" smtClean="0"/>
              <a:t>7/21/21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063575-E910-2A4C-A278-3294874EB0C3}" type="slidenum">
              <a:rPr lang="en-US" smtClean="0"/>
              <a:t>‹#›</a:t>
            </a:fld>
            <a:endParaRPr lang="en-US"/>
          </a:p>
        </p:txBody>
      </p:sp>
    </p:spTree>
    <p:extLst>
      <p:ext uri="{BB962C8B-B14F-4D97-AF65-F5344CB8AC3E}">
        <p14:creationId xmlns:p14="http://schemas.microsoft.com/office/powerpoint/2010/main" val="2007620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7F7C0-B4A9-D640-9987-81DA11C237E1}" type="datetimeFigureOut">
              <a:rPr lang="en-US" smtClean="0"/>
              <a:t>7/21/21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2C8753-6064-B347-A216-CA446003622E}" type="slidenum">
              <a:rPr lang="en-US" smtClean="0"/>
              <a:t>‹#›</a:t>
            </a:fld>
            <a:endParaRPr lang="en-US"/>
          </a:p>
        </p:txBody>
      </p:sp>
    </p:spTree>
    <p:extLst>
      <p:ext uri="{BB962C8B-B14F-4D97-AF65-F5344CB8AC3E}">
        <p14:creationId xmlns:p14="http://schemas.microsoft.com/office/powerpoint/2010/main" val="122495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2C8753-6064-B347-A216-CA446003622E}" type="slidenum">
              <a:rPr lang="en-US" smtClean="0"/>
              <a:t>1</a:t>
            </a:fld>
            <a:endParaRPr lang="en-US"/>
          </a:p>
        </p:txBody>
      </p:sp>
    </p:spTree>
    <p:extLst>
      <p:ext uri="{BB962C8B-B14F-4D97-AF65-F5344CB8AC3E}">
        <p14:creationId xmlns:p14="http://schemas.microsoft.com/office/powerpoint/2010/main" val="948022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2C8753-6064-B347-A216-CA446003622E}" type="slidenum">
              <a:rPr lang="en-US" smtClean="0"/>
              <a:t>3</a:t>
            </a:fld>
            <a:endParaRPr lang="en-US"/>
          </a:p>
        </p:txBody>
      </p:sp>
    </p:spTree>
    <p:extLst>
      <p:ext uri="{BB962C8B-B14F-4D97-AF65-F5344CB8AC3E}">
        <p14:creationId xmlns:p14="http://schemas.microsoft.com/office/powerpoint/2010/main" val="4272582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D19FB2-3AAB-4D03-B13A-2960828C78E3}" type="datetimeFigureOut">
              <a:rPr lang="en-US" smtClean="0"/>
              <a:t>7/21/21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D02AE-B9A4-47BD-AF8E-97E16144138B}" type="datetimeFigureOut">
              <a:rPr lang="en-US" smtClean="0"/>
              <a:t>7/21/21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0FD78B-DB02-4362-BCDC-98A55456977C}" type="datetimeFigureOut">
              <a:rPr lang="en-US" smtClean="0"/>
              <a:t>7/21/21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16976-5D93-46E4-A98A-FAD63E4D0EA8}" type="datetimeFigureOut">
              <a:rPr lang="en-US" smtClean="0"/>
              <a:t>7/21/21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7/21/21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3BC6CE-6D1E-47E5-8859-F31AC5380EB2}" type="datetimeFigureOut">
              <a:rPr lang="en-US" smtClean="0"/>
              <a:t>7/21/21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B4E7C4-4DA4-404D-9965-B13F2DD7D8BF}" type="datetimeFigureOut">
              <a:rPr lang="en-US" smtClean="0"/>
              <a:t>7/21/21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6FB7AA-4A53-424F-AD41-70827B6504BA}" type="datetimeFigureOut">
              <a:rPr lang="en-US" smtClean="0"/>
              <a:t>7/21/21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7/21/21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7/21/21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7/21/21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F1133-3259-4C45-BABA-5B62D9C6F78D}" type="datetimeFigureOut">
              <a:rPr lang="en-US" smtClean="0"/>
              <a:t>7/21/21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grpSp>
        <p:nvGrpSpPr>
          <p:cNvPr id="10" name="Group 9"/>
          <p:cNvGrpSpPr/>
          <p:nvPr userDrawn="1"/>
        </p:nvGrpSpPr>
        <p:grpSpPr>
          <a:xfrm>
            <a:off x="0" y="6356350"/>
            <a:ext cx="12192000" cy="501650"/>
            <a:chOff x="0" y="6356350"/>
            <a:chExt cx="12192000" cy="501650"/>
          </a:xfrm>
        </p:grpSpPr>
        <p:sp>
          <p:nvSpPr>
            <p:cNvPr id="8" name="Rectangle 7"/>
            <p:cNvSpPr/>
            <p:nvPr userDrawn="1"/>
          </p:nvSpPr>
          <p:spPr>
            <a:xfrm>
              <a:off x="0" y="6356350"/>
              <a:ext cx="12192000" cy="501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356350"/>
              <a:ext cx="12192000" cy="457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6B8A2373-E79B-604E-A69A-A776119ADDB8}"/>
              </a:ext>
            </a:extLst>
          </p:cNvPr>
          <p:cNvPicPr>
            <a:picLocks noChangeAspect="1"/>
          </p:cNvPicPr>
          <p:nvPr userDrawn="1"/>
        </p:nvPicPr>
        <p:blipFill>
          <a:blip r:embed="rId13"/>
          <a:stretch>
            <a:fillRect/>
          </a:stretch>
        </p:blipFill>
        <p:spPr>
          <a:xfrm>
            <a:off x="11447929" y="136525"/>
            <a:ext cx="622300" cy="784841"/>
          </a:xfrm>
          <a:prstGeom prst="rect">
            <a:avLst/>
          </a:prstGeom>
        </p:spPr>
      </p:pic>
    </p:spTree>
    <p:extLst>
      <p:ext uri="{BB962C8B-B14F-4D97-AF65-F5344CB8AC3E}">
        <p14:creationId xmlns:p14="http://schemas.microsoft.com/office/powerpoint/2010/main" val="59784553"/>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hf sldNum="0" hdr="0" ftr="0" dt="0"/>
  <p:txStyles>
    <p:title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6746628" y="1783959"/>
            <a:ext cx="4645250" cy="2889114"/>
          </a:xfrm>
        </p:spPr>
        <p:txBody>
          <a:bodyPr anchor="b">
            <a:normAutofit/>
          </a:bodyPr>
          <a:lstStyle/>
          <a:p>
            <a:pPr algn="l"/>
            <a:r>
              <a:rPr lang="en-US" dirty="0">
                <a:solidFill>
                  <a:schemeClr val="bg1"/>
                </a:solidFill>
              </a:rPr>
              <a:t>Security Orientations &amp; Briefings</a:t>
            </a: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BCA441E-2641-D545-86F4-DCB486FBCDC2}"/>
              </a:ext>
            </a:extLst>
          </p:cNvPr>
          <p:cNvPicPr>
            <a:picLocks noChangeAspect="1"/>
          </p:cNvPicPr>
          <p:nvPr/>
        </p:nvPicPr>
        <p:blipFill>
          <a:blip r:embed="rId3"/>
          <a:stretch>
            <a:fillRect/>
          </a:stretch>
        </p:blipFill>
        <p:spPr>
          <a:xfrm>
            <a:off x="656602" y="489204"/>
            <a:ext cx="3573402" cy="4511421"/>
          </a:xfrm>
          <a:prstGeom prst="rect">
            <a:avLst/>
          </a:prstGeom>
        </p:spPr>
      </p:pic>
    </p:spTree>
    <p:extLst>
      <p:ext uri="{BB962C8B-B14F-4D97-AF65-F5344CB8AC3E}">
        <p14:creationId xmlns:p14="http://schemas.microsoft.com/office/powerpoint/2010/main" val="1874616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4664-1B7A-40F2-A875-21958556BD5D}"/>
              </a:ext>
            </a:extLst>
          </p:cNvPr>
          <p:cNvSpPr>
            <a:spLocks noGrp="1"/>
          </p:cNvSpPr>
          <p:nvPr>
            <p:ph type="title"/>
          </p:nvPr>
        </p:nvSpPr>
        <p:spPr/>
        <p:txBody>
          <a:bodyPr/>
          <a:lstStyle/>
          <a:p>
            <a:r>
              <a:rPr lang="en-GB" dirty="0"/>
              <a:t>Raising Awareness</a:t>
            </a:r>
          </a:p>
        </p:txBody>
      </p:sp>
      <p:sp>
        <p:nvSpPr>
          <p:cNvPr id="3" name="Content Placeholder 2">
            <a:extLst>
              <a:ext uri="{FF2B5EF4-FFF2-40B4-BE49-F238E27FC236}">
                <a16:creationId xmlns:a16="http://schemas.microsoft.com/office/drawing/2014/main" id="{F412ABEB-8CCE-40DB-9740-1478E8AF730E}"/>
              </a:ext>
            </a:extLst>
          </p:cNvPr>
          <p:cNvSpPr>
            <a:spLocks noGrp="1"/>
          </p:cNvSpPr>
          <p:nvPr>
            <p:ph idx="1"/>
          </p:nvPr>
        </p:nvSpPr>
        <p:spPr>
          <a:xfrm>
            <a:off x="5256629" y="1249751"/>
            <a:ext cx="6561560" cy="4949825"/>
          </a:xfrm>
        </p:spPr>
        <p:txBody>
          <a:bodyPr>
            <a:normAutofit lnSpcReduction="10000"/>
          </a:bodyPr>
          <a:lstStyle/>
          <a:p>
            <a:pPr>
              <a:lnSpc>
                <a:spcPct val="110000"/>
              </a:lnSpc>
              <a:spcBef>
                <a:spcPts val="0"/>
              </a:spcBef>
              <a:spcAft>
                <a:spcPts val="600"/>
              </a:spcAft>
              <a:buClr>
                <a:srgbClr val="002060"/>
              </a:buClr>
            </a:pPr>
            <a:r>
              <a:rPr lang="en-GB" dirty="0">
                <a:solidFill>
                  <a:schemeClr val="tx1">
                    <a:lumMod val="75000"/>
                    <a:lumOff val="25000"/>
                  </a:schemeClr>
                </a:solidFill>
                <a:latin typeface="+mj-lt"/>
              </a:rPr>
              <a:t>All staff must be adequately informed of organisations’ security policies and approach, and be aware of and prepared for the risks and challenges they may face in the course of their work and travel.</a:t>
            </a:r>
          </a:p>
          <a:p>
            <a:pPr>
              <a:lnSpc>
                <a:spcPct val="110000"/>
              </a:lnSpc>
              <a:spcBef>
                <a:spcPts val="0"/>
              </a:spcBef>
              <a:spcAft>
                <a:spcPts val="600"/>
              </a:spcAft>
              <a:buClr>
                <a:srgbClr val="002060"/>
              </a:buClr>
            </a:pPr>
            <a:r>
              <a:rPr lang="en-GB" dirty="0">
                <a:solidFill>
                  <a:schemeClr val="tx1">
                    <a:lumMod val="75000"/>
                    <a:lumOff val="25000"/>
                  </a:schemeClr>
                </a:solidFill>
                <a:latin typeface="+mj-lt"/>
              </a:rPr>
              <a:t>A security orientation/induction should be provided to all new staff at the start of their employment.</a:t>
            </a:r>
          </a:p>
          <a:p>
            <a:pPr>
              <a:lnSpc>
                <a:spcPct val="110000"/>
              </a:lnSpc>
              <a:spcBef>
                <a:spcPts val="0"/>
              </a:spcBef>
              <a:spcAft>
                <a:spcPts val="600"/>
              </a:spcAft>
              <a:buClr>
                <a:srgbClr val="002060"/>
              </a:buClr>
            </a:pPr>
            <a:r>
              <a:rPr lang="en-GB" dirty="0">
                <a:solidFill>
                  <a:schemeClr val="tx1">
                    <a:lumMod val="75000"/>
                    <a:lumOff val="25000"/>
                  </a:schemeClr>
                </a:solidFill>
                <a:latin typeface="+mj-lt"/>
              </a:rPr>
              <a:t>Context-specific security briefings should be provided to all travelling staff and visitors.</a:t>
            </a:r>
          </a:p>
        </p:txBody>
      </p:sp>
      <p:pic>
        <p:nvPicPr>
          <p:cNvPr id="4" name="Picture 3">
            <a:extLst>
              <a:ext uri="{FF2B5EF4-FFF2-40B4-BE49-F238E27FC236}">
                <a16:creationId xmlns:a16="http://schemas.microsoft.com/office/drawing/2014/main" id="{752367EC-6A2C-420C-BECA-566E82C952FE}"/>
              </a:ext>
            </a:extLst>
          </p:cNvPr>
          <p:cNvPicPr>
            <a:picLocks noChangeAspect="1"/>
          </p:cNvPicPr>
          <p:nvPr/>
        </p:nvPicPr>
        <p:blipFill rotWithShape="1">
          <a:blip r:embed="rId2"/>
          <a:srcRect l="43845" t="6223" b="3222"/>
          <a:stretch/>
        </p:blipFill>
        <p:spPr>
          <a:xfrm>
            <a:off x="838200" y="1543050"/>
            <a:ext cx="3849240" cy="4142512"/>
          </a:xfrm>
          <a:prstGeom prst="rect">
            <a:avLst/>
          </a:prstGeom>
          <a:effectLst>
            <a:softEdge rad="127000"/>
          </a:effectLst>
        </p:spPr>
      </p:pic>
    </p:spTree>
    <p:extLst>
      <p:ext uri="{BB962C8B-B14F-4D97-AF65-F5344CB8AC3E}">
        <p14:creationId xmlns:p14="http://schemas.microsoft.com/office/powerpoint/2010/main" val="489789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6776-32A4-4547-A6F5-6F5B28D939F6}"/>
              </a:ext>
            </a:extLst>
          </p:cNvPr>
          <p:cNvSpPr>
            <a:spLocks noGrp="1"/>
          </p:cNvSpPr>
          <p:nvPr>
            <p:ph type="title"/>
          </p:nvPr>
        </p:nvSpPr>
        <p:spPr/>
        <p:txBody>
          <a:bodyPr/>
          <a:lstStyle/>
          <a:p>
            <a:r>
              <a:rPr lang="en-GB" dirty="0"/>
              <a:t>Security Orientations/Inductions</a:t>
            </a:r>
          </a:p>
        </p:txBody>
      </p:sp>
      <p:sp>
        <p:nvSpPr>
          <p:cNvPr id="3" name="Content Placeholder 2">
            <a:extLst>
              <a:ext uri="{FF2B5EF4-FFF2-40B4-BE49-F238E27FC236}">
                <a16:creationId xmlns:a16="http://schemas.microsoft.com/office/drawing/2014/main" id="{72FD8753-59B2-4A3F-B785-5A18B0E27E14}"/>
              </a:ext>
            </a:extLst>
          </p:cNvPr>
          <p:cNvSpPr>
            <a:spLocks noGrp="1"/>
          </p:cNvSpPr>
          <p:nvPr>
            <p:ph idx="1"/>
          </p:nvPr>
        </p:nvSpPr>
        <p:spPr>
          <a:xfrm>
            <a:off x="569343" y="1690687"/>
            <a:ext cx="11317857" cy="4520331"/>
          </a:xfrm>
        </p:spPr>
        <p:txBody>
          <a:bodyPr>
            <a:normAutofit/>
          </a:bodyPr>
          <a:lstStyle/>
          <a:p>
            <a:pPr marL="180340" indent="-180340">
              <a:lnSpc>
                <a:spcPct val="110000"/>
              </a:lnSpc>
              <a:spcBef>
                <a:spcPts val="0"/>
              </a:spcBef>
              <a:spcAft>
                <a:spcPts val="300"/>
              </a:spcAft>
              <a:buClr>
                <a:srgbClr val="002060"/>
              </a:buClr>
              <a:tabLst>
                <a:tab pos="630555" algn="l"/>
              </a:tabLst>
            </a:pPr>
            <a:r>
              <a:rPr lang="en-GB" sz="2400" b="1" dirty="0">
                <a:solidFill>
                  <a:srgbClr val="002060"/>
                </a:solidFill>
                <a:latin typeface="+mj-lt"/>
                <a:ea typeface="Calibri" panose="020F0502020204030204" pitchFamily="34" charset="0"/>
                <a:cs typeface="Calibri" panose="020F0502020204030204" pitchFamily="34" charset="0"/>
              </a:rPr>
              <a:t>Approach </a:t>
            </a:r>
            <a:r>
              <a:rPr lang="en-GB" sz="2400" dirty="0">
                <a:solidFill>
                  <a:schemeClr val="tx1">
                    <a:lumMod val="75000"/>
                    <a:lumOff val="25000"/>
                  </a:schemeClr>
                </a:solidFill>
                <a:latin typeface="+mj-lt"/>
                <a:ea typeface="Calibri" panose="020F0502020204030204" pitchFamily="34" charset="0"/>
                <a:cs typeface="Calibri" panose="020F0502020204030204" pitchFamily="34" charset="0"/>
              </a:rPr>
              <a:t>-</a:t>
            </a:r>
            <a:r>
              <a:rPr lang="en-GB" sz="2400" dirty="0">
                <a:solidFill>
                  <a:schemeClr val="tx1">
                    <a:lumMod val="75000"/>
                    <a:lumOff val="25000"/>
                  </a:schemeClr>
                </a:solidFill>
                <a:latin typeface="+mj-lt"/>
                <a:ea typeface="Batang" panose="02030600000101010101" pitchFamily="18" charset="-127"/>
                <a:cs typeface="Calibri" panose="020F0502020204030204" pitchFamily="34" charset="0"/>
              </a:rPr>
              <a:t> organisation’s approach to security, its risk profile and overall attitude to risk.</a:t>
            </a:r>
            <a:endParaRPr lang="en-GB" sz="2400" dirty="0">
              <a:solidFill>
                <a:schemeClr val="tx1">
                  <a:lumMod val="75000"/>
                  <a:lumOff val="25000"/>
                </a:schemeClr>
              </a:solidFill>
              <a:latin typeface="+mj-lt"/>
              <a:ea typeface="Calibri" panose="020F0502020204030204" pitchFamily="34" charset="0"/>
              <a:cs typeface="Times New Roman" panose="02020603050405020304" pitchFamily="18" charset="0"/>
            </a:endParaRPr>
          </a:p>
          <a:p>
            <a:pPr marL="180340" indent="-180340">
              <a:lnSpc>
                <a:spcPct val="110000"/>
              </a:lnSpc>
              <a:spcBef>
                <a:spcPts val="0"/>
              </a:spcBef>
              <a:spcAft>
                <a:spcPts val="300"/>
              </a:spcAft>
              <a:buClr>
                <a:srgbClr val="002060"/>
              </a:buClr>
              <a:tabLst>
                <a:tab pos="630555" algn="l"/>
              </a:tabLst>
            </a:pPr>
            <a:r>
              <a:rPr lang="en-GB" sz="2400" b="1" dirty="0">
                <a:solidFill>
                  <a:srgbClr val="002060"/>
                </a:solidFill>
                <a:latin typeface="+mj-lt"/>
                <a:ea typeface="Calibri" panose="020F0502020204030204" pitchFamily="34" charset="0"/>
                <a:cs typeface="Calibri" panose="020F0502020204030204" pitchFamily="34" charset="0"/>
              </a:rPr>
              <a:t>Policy</a:t>
            </a:r>
            <a:r>
              <a:rPr lang="en-GB" sz="2400" b="1" dirty="0">
                <a:solidFill>
                  <a:schemeClr val="tx1">
                    <a:lumMod val="75000"/>
                    <a:lumOff val="25000"/>
                  </a:schemeClr>
                </a:solidFill>
                <a:latin typeface="+mj-lt"/>
                <a:ea typeface="Calibri" panose="020F0502020204030204" pitchFamily="34" charset="0"/>
                <a:cs typeface="Calibri" panose="020F0502020204030204" pitchFamily="34" charset="0"/>
              </a:rPr>
              <a:t> </a:t>
            </a:r>
            <a:r>
              <a:rPr lang="en-GB" sz="2400" dirty="0">
                <a:solidFill>
                  <a:schemeClr val="tx1">
                    <a:lumMod val="75000"/>
                    <a:lumOff val="25000"/>
                  </a:schemeClr>
                </a:solidFill>
                <a:latin typeface="+mj-lt"/>
                <a:ea typeface="Calibri" panose="020F0502020204030204" pitchFamily="34" charset="0"/>
                <a:cs typeface="Calibri" panose="020F0502020204030204" pitchFamily="34" charset="0"/>
              </a:rPr>
              <a:t>- organisation’s security policy and </a:t>
            </a:r>
            <a:r>
              <a:rPr lang="en-GB" sz="2400" dirty="0">
                <a:solidFill>
                  <a:schemeClr val="tx1">
                    <a:lumMod val="75000"/>
                    <a:lumOff val="25000"/>
                  </a:schemeClr>
                </a:solidFill>
                <a:latin typeface="+mj-lt"/>
                <a:ea typeface="Batang" panose="02030600000101010101" pitchFamily="18" charset="-127"/>
                <a:cs typeface="Calibri" panose="020F0502020204030204" pitchFamily="34" charset="0"/>
              </a:rPr>
              <a:t>key requirements.</a:t>
            </a:r>
          </a:p>
          <a:p>
            <a:pPr marL="180340" indent="-180340">
              <a:lnSpc>
                <a:spcPct val="110000"/>
              </a:lnSpc>
              <a:spcBef>
                <a:spcPts val="0"/>
              </a:spcBef>
              <a:spcAft>
                <a:spcPts val="300"/>
              </a:spcAft>
              <a:buClr>
                <a:srgbClr val="002060"/>
              </a:buClr>
              <a:tabLst>
                <a:tab pos="630555" algn="l"/>
              </a:tabLst>
            </a:pPr>
            <a:r>
              <a:rPr lang="en-GB" sz="2400" b="1" dirty="0">
                <a:solidFill>
                  <a:srgbClr val="002060"/>
                </a:solidFill>
                <a:latin typeface="+mj-lt"/>
                <a:ea typeface="Batang" panose="02030600000101010101" pitchFamily="18" charset="-127"/>
                <a:cs typeface="Calibri" panose="020F0502020204030204" pitchFamily="34" charset="0"/>
              </a:rPr>
              <a:t>SRM Structure </a:t>
            </a:r>
            <a:r>
              <a:rPr lang="en-GB" sz="2400" dirty="0">
                <a:solidFill>
                  <a:schemeClr val="tx1">
                    <a:lumMod val="75000"/>
                    <a:lumOff val="25000"/>
                  </a:schemeClr>
                </a:solidFill>
                <a:latin typeface="+mj-lt"/>
                <a:ea typeface="Batang" panose="02030600000101010101" pitchFamily="18" charset="-127"/>
                <a:cs typeface="Calibri" panose="020F0502020204030204" pitchFamily="34" charset="0"/>
              </a:rPr>
              <a:t>- roles and responsibilities for security within the organisation.</a:t>
            </a:r>
            <a:endParaRPr lang="en-GB" sz="2400" dirty="0">
              <a:solidFill>
                <a:schemeClr val="tx1">
                  <a:lumMod val="75000"/>
                  <a:lumOff val="25000"/>
                </a:schemeClr>
              </a:solidFill>
              <a:latin typeface="+mj-lt"/>
              <a:ea typeface="Calibri" panose="020F0502020204030204" pitchFamily="34" charset="0"/>
              <a:cs typeface="Times New Roman" panose="02020603050405020304" pitchFamily="18" charset="0"/>
            </a:endParaRPr>
          </a:p>
          <a:p>
            <a:pPr marL="180340" indent="-180340">
              <a:lnSpc>
                <a:spcPct val="110000"/>
              </a:lnSpc>
              <a:spcBef>
                <a:spcPts val="0"/>
              </a:spcBef>
              <a:spcAft>
                <a:spcPts val="300"/>
              </a:spcAft>
              <a:buClr>
                <a:srgbClr val="002060"/>
              </a:buClr>
              <a:tabLst>
                <a:tab pos="630555" algn="l"/>
              </a:tabLst>
            </a:pPr>
            <a:r>
              <a:rPr lang="en-GB" sz="2400" b="1" dirty="0">
                <a:solidFill>
                  <a:srgbClr val="002060"/>
                </a:solidFill>
                <a:latin typeface="+mj-lt"/>
                <a:ea typeface="Batang" panose="02030600000101010101" pitchFamily="18" charset="-127"/>
                <a:cs typeface="Calibri" panose="020F0502020204030204" pitchFamily="34" charset="0"/>
              </a:rPr>
              <a:t>Individual Responsibility </a:t>
            </a:r>
            <a:r>
              <a:rPr lang="en-GB" sz="2400" b="1" dirty="0">
                <a:solidFill>
                  <a:schemeClr val="tx1">
                    <a:lumMod val="75000"/>
                    <a:lumOff val="25000"/>
                  </a:schemeClr>
                </a:solidFill>
                <a:latin typeface="+mj-lt"/>
                <a:ea typeface="Batang" panose="02030600000101010101" pitchFamily="18" charset="-127"/>
                <a:cs typeface="Calibri" panose="020F0502020204030204" pitchFamily="34" charset="0"/>
              </a:rPr>
              <a:t>- </a:t>
            </a:r>
            <a:r>
              <a:rPr lang="en-GB" sz="2400" dirty="0">
                <a:solidFill>
                  <a:schemeClr val="tx1">
                    <a:lumMod val="75000"/>
                    <a:lumOff val="25000"/>
                  </a:schemeClr>
                </a:solidFill>
                <a:latin typeface="+mj-lt"/>
                <a:ea typeface="Batang" panose="02030600000101010101" pitchFamily="18" charset="-127"/>
                <a:cs typeface="Calibri" panose="020F0502020204030204" pitchFamily="34" charset="0"/>
              </a:rPr>
              <a:t>individual’s responsibility and right to say ‘no’ if they feel insecure.</a:t>
            </a:r>
            <a:endParaRPr lang="en-GB" sz="2400" dirty="0">
              <a:solidFill>
                <a:schemeClr val="tx1">
                  <a:lumMod val="75000"/>
                  <a:lumOff val="25000"/>
                </a:schemeClr>
              </a:solidFill>
              <a:latin typeface="+mj-lt"/>
              <a:ea typeface="Calibri" panose="020F0502020204030204" pitchFamily="34" charset="0"/>
              <a:cs typeface="Times New Roman" panose="02020603050405020304" pitchFamily="18" charset="0"/>
            </a:endParaRPr>
          </a:p>
          <a:p>
            <a:pPr marL="180340" indent="-180340">
              <a:lnSpc>
                <a:spcPct val="110000"/>
              </a:lnSpc>
              <a:spcBef>
                <a:spcPts val="0"/>
              </a:spcBef>
              <a:spcAft>
                <a:spcPts val="300"/>
              </a:spcAft>
              <a:buClr>
                <a:srgbClr val="002060"/>
              </a:buClr>
              <a:tabLst>
                <a:tab pos="630555" algn="l"/>
              </a:tabLst>
            </a:pPr>
            <a:r>
              <a:rPr lang="en-GB" sz="2400" b="1" dirty="0">
                <a:solidFill>
                  <a:srgbClr val="002060"/>
                </a:solidFill>
                <a:latin typeface="+mj-lt"/>
                <a:ea typeface="Batang" panose="02030600000101010101" pitchFamily="18" charset="-127"/>
                <a:cs typeface="Calibri" panose="020F0502020204030204" pitchFamily="34" charset="0"/>
              </a:rPr>
              <a:t>Travel &amp; Movements </a:t>
            </a:r>
            <a:r>
              <a:rPr lang="en-GB" sz="2400" b="1" dirty="0">
                <a:solidFill>
                  <a:schemeClr val="tx1">
                    <a:lumMod val="75000"/>
                    <a:lumOff val="25000"/>
                  </a:schemeClr>
                </a:solidFill>
                <a:latin typeface="+mj-lt"/>
                <a:ea typeface="Batang" panose="02030600000101010101" pitchFamily="18" charset="-127"/>
                <a:cs typeface="Calibri" panose="020F0502020204030204" pitchFamily="34" charset="0"/>
              </a:rPr>
              <a:t>-</a:t>
            </a:r>
            <a:r>
              <a:rPr lang="en-GB" sz="2400" dirty="0">
                <a:solidFill>
                  <a:schemeClr val="tx1">
                    <a:lumMod val="75000"/>
                    <a:lumOff val="25000"/>
                  </a:schemeClr>
                </a:solidFill>
                <a:latin typeface="+mj-lt"/>
                <a:ea typeface="Batang" panose="02030600000101010101" pitchFamily="18" charset="-127"/>
                <a:cs typeface="Calibri" panose="020F0502020204030204" pitchFamily="34" charset="0"/>
              </a:rPr>
              <a:t> security and communication requirements for staff while traveling. </a:t>
            </a:r>
            <a:endParaRPr lang="en-GB" sz="2400" dirty="0">
              <a:solidFill>
                <a:schemeClr val="tx1">
                  <a:lumMod val="75000"/>
                  <a:lumOff val="25000"/>
                </a:schemeClr>
              </a:solidFill>
              <a:latin typeface="+mj-lt"/>
              <a:ea typeface="Calibri" panose="020F0502020204030204" pitchFamily="34" charset="0"/>
              <a:cs typeface="Times New Roman" panose="02020603050405020304" pitchFamily="18" charset="0"/>
            </a:endParaRPr>
          </a:p>
          <a:p>
            <a:pPr marL="180340" indent="-180340">
              <a:lnSpc>
                <a:spcPct val="110000"/>
              </a:lnSpc>
              <a:spcBef>
                <a:spcPts val="0"/>
              </a:spcBef>
              <a:spcAft>
                <a:spcPts val="300"/>
              </a:spcAft>
              <a:buClr>
                <a:srgbClr val="002060"/>
              </a:buClr>
              <a:tabLst>
                <a:tab pos="630555" algn="l"/>
              </a:tabLst>
            </a:pPr>
            <a:r>
              <a:rPr lang="en-GB" sz="2400" b="1" dirty="0">
                <a:solidFill>
                  <a:srgbClr val="002060"/>
                </a:solidFill>
                <a:latin typeface="+mj-lt"/>
                <a:ea typeface="Batang" panose="02030600000101010101" pitchFamily="18" charset="-127"/>
                <a:cs typeface="Calibri" panose="020F0502020204030204" pitchFamily="34" charset="0"/>
              </a:rPr>
              <a:t>Office Security </a:t>
            </a:r>
            <a:r>
              <a:rPr lang="en-GB" sz="2400" dirty="0">
                <a:solidFill>
                  <a:schemeClr val="tx1">
                    <a:lumMod val="75000"/>
                    <a:lumOff val="25000"/>
                  </a:schemeClr>
                </a:solidFill>
                <a:latin typeface="+mj-lt"/>
                <a:ea typeface="Batang" panose="02030600000101010101" pitchFamily="18" charset="-127"/>
                <a:cs typeface="Calibri" panose="020F0502020204030204" pitchFamily="34" charset="0"/>
              </a:rPr>
              <a:t>- security and safety measures in place at the office. </a:t>
            </a:r>
            <a:endParaRPr lang="en-GB" sz="2400" b="1" dirty="0">
              <a:solidFill>
                <a:schemeClr val="tx1">
                  <a:lumMod val="75000"/>
                  <a:lumOff val="25000"/>
                </a:schemeClr>
              </a:solidFill>
              <a:latin typeface="+mj-lt"/>
              <a:ea typeface="Batang" panose="02030600000101010101" pitchFamily="18" charset="-127"/>
              <a:cs typeface="Calibri" panose="020F0502020204030204" pitchFamily="34" charset="0"/>
            </a:endParaRPr>
          </a:p>
          <a:p>
            <a:pPr marL="180340" indent="-180340">
              <a:lnSpc>
                <a:spcPct val="110000"/>
              </a:lnSpc>
              <a:spcBef>
                <a:spcPts val="0"/>
              </a:spcBef>
              <a:spcAft>
                <a:spcPts val="300"/>
              </a:spcAft>
              <a:buClr>
                <a:srgbClr val="002060"/>
              </a:buClr>
              <a:tabLst>
                <a:tab pos="630555" algn="l"/>
              </a:tabLst>
            </a:pPr>
            <a:r>
              <a:rPr lang="en-GB" sz="2400" b="1" dirty="0">
                <a:solidFill>
                  <a:srgbClr val="002060"/>
                </a:solidFill>
                <a:latin typeface="+mj-lt"/>
                <a:ea typeface="Batang" panose="02030600000101010101" pitchFamily="18" charset="-127"/>
                <a:cs typeface="Calibri" panose="020F0502020204030204" pitchFamily="34" charset="0"/>
              </a:rPr>
              <a:t>Emergency Procedures </a:t>
            </a:r>
            <a:r>
              <a:rPr lang="en-GB" sz="2400" b="1" dirty="0">
                <a:solidFill>
                  <a:schemeClr val="tx1">
                    <a:lumMod val="75000"/>
                    <a:lumOff val="25000"/>
                  </a:schemeClr>
                </a:solidFill>
                <a:latin typeface="+mj-lt"/>
                <a:ea typeface="Batang" panose="02030600000101010101" pitchFamily="18" charset="-127"/>
                <a:cs typeface="Calibri" panose="020F0502020204030204" pitchFamily="34" charset="0"/>
              </a:rPr>
              <a:t>-</a:t>
            </a:r>
            <a:r>
              <a:rPr lang="en-GB" sz="2400" dirty="0">
                <a:solidFill>
                  <a:schemeClr val="tx1">
                    <a:lumMod val="75000"/>
                    <a:lumOff val="25000"/>
                  </a:schemeClr>
                </a:solidFill>
                <a:latin typeface="+mj-lt"/>
                <a:ea typeface="Batang" panose="02030600000101010101" pitchFamily="18" charset="-127"/>
                <a:cs typeface="Calibri" panose="020F0502020204030204" pitchFamily="34" charset="0"/>
              </a:rPr>
              <a:t> how to respond and who to contact in an emergency.</a:t>
            </a:r>
          </a:p>
          <a:p>
            <a:pPr marL="180340" indent="-180340">
              <a:lnSpc>
                <a:spcPct val="110000"/>
              </a:lnSpc>
              <a:spcBef>
                <a:spcPts val="0"/>
              </a:spcBef>
              <a:spcAft>
                <a:spcPts val="300"/>
              </a:spcAft>
              <a:buClr>
                <a:srgbClr val="002060"/>
              </a:buClr>
              <a:tabLst>
                <a:tab pos="630555" algn="l"/>
              </a:tabLst>
            </a:pPr>
            <a:r>
              <a:rPr lang="en-GB" sz="2400" b="1" dirty="0">
                <a:solidFill>
                  <a:srgbClr val="002060"/>
                </a:solidFill>
                <a:latin typeface="+mj-lt"/>
                <a:ea typeface="Batang" panose="02030600000101010101" pitchFamily="18" charset="-127"/>
                <a:cs typeface="Calibri" panose="020F0502020204030204" pitchFamily="34" charset="0"/>
              </a:rPr>
              <a:t>Incident Reporting</a:t>
            </a:r>
            <a:r>
              <a:rPr lang="en-GB" sz="2400" dirty="0">
                <a:solidFill>
                  <a:srgbClr val="002060"/>
                </a:solidFill>
                <a:latin typeface="+mj-lt"/>
                <a:ea typeface="Batang" panose="02030600000101010101" pitchFamily="18" charset="-127"/>
                <a:cs typeface="Calibri" panose="020F0502020204030204" pitchFamily="34" charset="0"/>
              </a:rPr>
              <a:t> </a:t>
            </a:r>
            <a:r>
              <a:rPr lang="en-GB" sz="2400" dirty="0">
                <a:solidFill>
                  <a:schemeClr val="tx1">
                    <a:lumMod val="75000"/>
                    <a:lumOff val="25000"/>
                  </a:schemeClr>
                </a:solidFill>
                <a:latin typeface="+mj-lt"/>
                <a:ea typeface="Batang" panose="02030600000101010101" pitchFamily="18" charset="-127"/>
                <a:cs typeface="Calibri" panose="020F0502020204030204" pitchFamily="34" charset="0"/>
              </a:rPr>
              <a:t>- what incidents should be reported and the procedures involved.</a:t>
            </a:r>
            <a:endParaRPr lang="en-GB" sz="2400" dirty="0">
              <a:solidFill>
                <a:schemeClr val="tx1">
                  <a:lumMod val="75000"/>
                  <a:lumOff val="25000"/>
                </a:schemeClr>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1553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B783-B348-44B0-ADBA-54838F9944FF}"/>
              </a:ext>
            </a:extLst>
          </p:cNvPr>
          <p:cNvSpPr>
            <a:spLocks noGrp="1"/>
          </p:cNvSpPr>
          <p:nvPr>
            <p:ph type="title"/>
          </p:nvPr>
        </p:nvSpPr>
        <p:spPr/>
        <p:txBody>
          <a:bodyPr/>
          <a:lstStyle/>
          <a:p>
            <a:r>
              <a:rPr lang="en-GB" dirty="0"/>
              <a:t>Security Briefings</a:t>
            </a:r>
          </a:p>
        </p:txBody>
      </p:sp>
      <p:sp>
        <p:nvSpPr>
          <p:cNvPr id="3" name="Content Placeholder 2">
            <a:extLst>
              <a:ext uri="{FF2B5EF4-FFF2-40B4-BE49-F238E27FC236}">
                <a16:creationId xmlns:a16="http://schemas.microsoft.com/office/drawing/2014/main" id="{A6D68B95-B99F-4639-AAA4-A22F4DD01062}"/>
              </a:ext>
            </a:extLst>
          </p:cNvPr>
          <p:cNvSpPr>
            <a:spLocks noGrp="1"/>
          </p:cNvSpPr>
          <p:nvPr>
            <p:ph idx="1"/>
          </p:nvPr>
        </p:nvSpPr>
        <p:spPr>
          <a:xfrm>
            <a:off x="638355" y="1500996"/>
            <a:ext cx="11248845" cy="4848045"/>
          </a:xfrm>
        </p:spPr>
        <p:txBody>
          <a:bodyPr>
            <a:noAutofit/>
          </a:bodyPr>
          <a:lstStyle/>
          <a:p>
            <a:pPr lvl="0">
              <a:lnSpc>
                <a:spcPct val="110000"/>
              </a:lnSpc>
              <a:spcBef>
                <a:spcPts val="0"/>
              </a:spcBef>
              <a:spcAft>
                <a:spcPts val="300"/>
              </a:spcAft>
              <a:buClr>
                <a:srgbClr val="002060"/>
              </a:buClr>
            </a:pPr>
            <a:r>
              <a:rPr lang="en-GB" sz="2400" b="1" dirty="0">
                <a:solidFill>
                  <a:srgbClr val="002060"/>
                </a:solidFill>
                <a:latin typeface="+mj-lt"/>
              </a:rPr>
              <a:t>Current Situation </a:t>
            </a:r>
            <a:r>
              <a:rPr lang="en-GB" sz="2400" dirty="0">
                <a:solidFill>
                  <a:schemeClr val="tx1">
                    <a:lumMod val="75000"/>
                    <a:lumOff val="25000"/>
                  </a:schemeClr>
                </a:solidFill>
                <a:latin typeface="+mj-lt"/>
              </a:rPr>
              <a:t>- overview of the current security and safety situation.</a:t>
            </a:r>
          </a:p>
          <a:p>
            <a:pPr lvl="0">
              <a:lnSpc>
                <a:spcPct val="110000"/>
              </a:lnSpc>
              <a:spcBef>
                <a:spcPts val="0"/>
              </a:spcBef>
              <a:spcAft>
                <a:spcPts val="300"/>
              </a:spcAft>
              <a:buClr>
                <a:srgbClr val="002060"/>
              </a:buClr>
            </a:pPr>
            <a:r>
              <a:rPr lang="en-GB" sz="2400" b="1" dirty="0">
                <a:solidFill>
                  <a:srgbClr val="002060"/>
                </a:solidFill>
                <a:latin typeface="+mj-lt"/>
              </a:rPr>
              <a:t>Security Risks </a:t>
            </a:r>
            <a:r>
              <a:rPr lang="en-GB" sz="2400" dirty="0">
                <a:solidFill>
                  <a:schemeClr val="tx1">
                    <a:lumMod val="75000"/>
                    <a:lumOff val="25000"/>
                  </a:schemeClr>
                </a:solidFill>
                <a:latin typeface="+mj-lt"/>
              </a:rPr>
              <a:t>- main threats to staff, recent incidents and how to avoid them or respond.</a:t>
            </a:r>
          </a:p>
          <a:p>
            <a:pPr lvl="0">
              <a:lnSpc>
                <a:spcPct val="110000"/>
              </a:lnSpc>
              <a:spcBef>
                <a:spcPts val="0"/>
              </a:spcBef>
              <a:spcAft>
                <a:spcPts val="300"/>
              </a:spcAft>
              <a:buClr>
                <a:srgbClr val="002060"/>
              </a:buClr>
            </a:pPr>
            <a:r>
              <a:rPr lang="en-GB" sz="2400" b="1" dirty="0">
                <a:solidFill>
                  <a:srgbClr val="002060"/>
                </a:solidFill>
                <a:latin typeface="+mj-lt"/>
              </a:rPr>
              <a:t>Health &amp; Safety </a:t>
            </a:r>
            <a:r>
              <a:rPr lang="en-GB" sz="2400" dirty="0">
                <a:solidFill>
                  <a:schemeClr val="tx1">
                    <a:lumMod val="75000"/>
                    <a:lumOff val="25000"/>
                  </a:schemeClr>
                </a:solidFill>
                <a:latin typeface="+mj-lt"/>
              </a:rPr>
              <a:t>- main natural hazards and health risks in the country or certain areas.</a:t>
            </a:r>
          </a:p>
          <a:p>
            <a:pPr lvl="0">
              <a:lnSpc>
                <a:spcPct val="110000"/>
              </a:lnSpc>
              <a:spcBef>
                <a:spcPts val="0"/>
              </a:spcBef>
              <a:spcAft>
                <a:spcPts val="300"/>
              </a:spcAft>
              <a:buClr>
                <a:srgbClr val="002060"/>
              </a:buClr>
            </a:pPr>
            <a:r>
              <a:rPr lang="en-GB" sz="2400" b="1" dirty="0">
                <a:solidFill>
                  <a:srgbClr val="002060"/>
                </a:solidFill>
                <a:latin typeface="+mj-lt"/>
              </a:rPr>
              <a:t>Personal Conduct &amp; Behaviour </a:t>
            </a:r>
            <a:r>
              <a:rPr lang="en-GB" sz="2400" b="1" dirty="0">
                <a:solidFill>
                  <a:schemeClr val="tx1">
                    <a:lumMod val="75000"/>
                    <a:lumOff val="25000"/>
                  </a:schemeClr>
                </a:solidFill>
                <a:latin typeface="+mj-lt"/>
              </a:rPr>
              <a:t>- </a:t>
            </a:r>
            <a:r>
              <a:rPr lang="en-GB" sz="2400" dirty="0">
                <a:solidFill>
                  <a:schemeClr val="tx1">
                    <a:lumMod val="75000"/>
                    <a:lumOff val="25000"/>
                  </a:schemeClr>
                </a:solidFill>
                <a:latin typeface="+mj-lt"/>
              </a:rPr>
              <a:t>important local laws, cultural norms, and behaviour expected. </a:t>
            </a:r>
          </a:p>
          <a:p>
            <a:pPr lvl="0">
              <a:lnSpc>
                <a:spcPct val="110000"/>
              </a:lnSpc>
              <a:spcBef>
                <a:spcPts val="0"/>
              </a:spcBef>
              <a:spcAft>
                <a:spcPts val="300"/>
              </a:spcAft>
              <a:buClr>
                <a:srgbClr val="002060"/>
              </a:buClr>
            </a:pPr>
            <a:r>
              <a:rPr lang="en-GB" sz="2400" b="1" dirty="0">
                <a:solidFill>
                  <a:srgbClr val="002060"/>
                </a:solidFill>
                <a:latin typeface="+mj-lt"/>
              </a:rPr>
              <a:t>Travel &amp; Movements </a:t>
            </a:r>
            <a:r>
              <a:rPr lang="en-GB" sz="2400" dirty="0">
                <a:solidFill>
                  <a:schemeClr val="tx1">
                    <a:lumMod val="75000"/>
                    <a:lumOff val="25000"/>
                  </a:schemeClr>
                </a:solidFill>
                <a:latin typeface="+mj-lt"/>
              </a:rPr>
              <a:t>- documents required for travel, the authorisation process and any movement restrictions within the country or certain areas (curfews, no-go areas).</a:t>
            </a:r>
          </a:p>
          <a:p>
            <a:pPr lvl="0">
              <a:lnSpc>
                <a:spcPct val="110000"/>
              </a:lnSpc>
              <a:spcBef>
                <a:spcPts val="0"/>
              </a:spcBef>
              <a:spcAft>
                <a:spcPts val="300"/>
              </a:spcAft>
              <a:buClr>
                <a:srgbClr val="002060"/>
              </a:buClr>
            </a:pPr>
            <a:r>
              <a:rPr lang="en-GB" sz="2400" b="1" dirty="0">
                <a:solidFill>
                  <a:srgbClr val="002060"/>
                </a:solidFill>
                <a:latin typeface="+mj-lt"/>
              </a:rPr>
              <a:t>Communications </a:t>
            </a:r>
            <a:r>
              <a:rPr lang="en-GB" sz="2400" dirty="0">
                <a:solidFill>
                  <a:schemeClr val="tx1">
                    <a:lumMod val="75000"/>
                    <a:lumOff val="25000"/>
                  </a:schemeClr>
                </a:solidFill>
                <a:latin typeface="+mj-lt"/>
              </a:rPr>
              <a:t>- systems used to maintain contact with staff and any restrictions.</a:t>
            </a:r>
          </a:p>
          <a:p>
            <a:pPr lvl="0">
              <a:lnSpc>
                <a:spcPct val="110000"/>
              </a:lnSpc>
              <a:spcBef>
                <a:spcPts val="0"/>
              </a:spcBef>
              <a:spcAft>
                <a:spcPts val="300"/>
              </a:spcAft>
              <a:buClr>
                <a:srgbClr val="002060"/>
              </a:buClr>
            </a:pPr>
            <a:r>
              <a:rPr lang="en-GB" sz="2400" b="1" dirty="0">
                <a:solidFill>
                  <a:srgbClr val="002060"/>
                </a:solidFill>
                <a:latin typeface="+mj-lt"/>
              </a:rPr>
              <a:t>Accommodation</a:t>
            </a:r>
            <a:r>
              <a:rPr lang="en-GB" sz="2400" b="1" dirty="0">
                <a:solidFill>
                  <a:srgbClr val="7030A0"/>
                </a:solidFill>
                <a:latin typeface="+mj-lt"/>
              </a:rPr>
              <a:t> </a:t>
            </a:r>
            <a:r>
              <a:rPr lang="en-GB" sz="2400" dirty="0">
                <a:solidFill>
                  <a:schemeClr val="tx1">
                    <a:lumMod val="75000"/>
                    <a:lumOff val="25000"/>
                  </a:schemeClr>
                </a:solidFill>
                <a:latin typeface="+mj-lt"/>
              </a:rPr>
              <a:t>- overview of the facilities and key security or safety measures in place.</a:t>
            </a:r>
          </a:p>
          <a:p>
            <a:pPr lvl="0">
              <a:lnSpc>
                <a:spcPct val="110000"/>
              </a:lnSpc>
              <a:spcBef>
                <a:spcPts val="0"/>
              </a:spcBef>
              <a:spcAft>
                <a:spcPts val="300"/>
              </a:spcAft>
              <a:buClr>
                <a:srgbClr val="002060"/>
              </a:buClr>
            </a:pPr>
            <a:r>
              <a:rPr lang="en-GB" sz="2400" b="1" dirty="0">
                <a:solidFill>
                  <a:srgbClr val="002060"/>
                </a:solidFill>
                <a:latin typeface="+mj-lt"/>
              </a:rPr>
              <a:t>Key Contacts </a:t>
            </a:r>
            <a:r>
              <a:rPr lang="en-GB" sz="2400" dirty="0">
                <a:solidFill>
                  <a:schemeClr val="tx1">
                    <a:lumMod val="75000"/>
                    <a:lumOff val="25000"/>
                  </a:schemeClr>
                </a:solidFill>
                <a:latin typeface="+mj-lt"/>
              </a:rPr>
              <a:t>- essential contact information and to whom incidents or problems should </a:t>
            </a:r>
            <a:r>
              <a:rPr lang="en-GB" sz="2400">
                <a:solidFill>
                  <a:schemeClr val="tx1">
                    <a:lumMod val="75000"/>
                    <a:lumOff val="25000"/>
                  </a:schemeClr>
                </a:solidFill>
                <a:latin typeface="+mj-lt"/>
              </a:rPr>
              <a:t>be reported. </a:t>
            </a:r>
            <a:endParaRPr lang="en-GB" sz="2400" dirty="0">
              <a:solidFill>
                <a:schemeClr val="tx1">
                  <a:lumMod val="75000"/>
                  <a:lumOff val="25000"/>
                </a:schemeClr>
              </a:solidFill>
              <a:latin typeface="+mj-lt"/>
            </a:endParaRPr>
          </a:p>
        </p:txBody>
      </p:sp>
    </p:spTree>
    <p:extLst>
      <p:ext uri="{BB962C8B-B14F-4D97-AF65-F5344CB8AC3E}">
        <p14:creationId xmlns:p14="http://schemas.microsoft.com/office/powerpoint/2010/main" val="2286970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325</Words>
  <Application>Microsoft Macintosh PowerPoint</Application>
  <PresentationFormat>Widescreen</PresentationFormat>
  <Paragraphs>25</Paragraphs>
  <Slides>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Security Orientations &amp; Briefings</vt:lpstr>
      <vt:lpstr>Raising Awareness</vt:lpstr>
      <vt:lpstr>Security Orientations/Inductions</vt:lpstr>
      <vt:lpstr>Security Briefings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
  <cp:lastModifiedBy>Eleanor Margolies</cp:lastModifiedBy>
  <cp:revision>6</cp:revision>
  <dcterms:created xsi:type="dcterms:W3CDTF">2020-04-24T13:12:24Z</dcterms:created>
  <dcterms:modified xsi:type="dcterms:W3CDTF">2021-07-21T21:55:32Z</dcterms:modified>
</cp:coreProperties>
</file>