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1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4" r:id="rId3"/>
    <p:sldId id="271" r:id="rId4"/>
    <p:sldId id="374" r:id="rId5"/>
    <p:sldId id="368" r:id="rId6"/>
    <p:sldId id="275" r:id="rId7"/>
    <p:sldId id="369" r:id="rId8"/>
    <p:sldId id="370" r:id="rId9"/>
    <p:sldId id="375" r:id="rId10"/>
    <p:sldId id="371" r:id="rId11"/>
    <p:sldId id="372" r:id="rId12"/>
    <p:sldId id="3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808F1-482B-44C1-B4A3-137C029E06D7}" v="1" dt="2021-07-27T16:38:24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7"/>
    <p:restoredTop sz="73284"/>
  </p:normalViewPr>
  <p:slideViewPr>
    <p:cSldViewPr snapToGrid="0" snapToObjects="1">
      <p:cViewPr varScale="1">
        <p:scale>
          <a:sx n="68" d="100"/>
          <a:sy n="68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35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 Bickley" userId="272d0215-3de1-47f4-ab27-768bcbf286dd" providerId="ADAL" clId="{F74808F1-482B-44C1-B4A3-137C029E06D7}"/>
    <pc:docChg chg="modSld">
      <pc:chgData name="Shaun Bickley" userId="272d0215-3de1-47f4-ab27-768bcbf286dd" providerId="ADAL" clId="{F74808F1-482B-44C1-B4A3-137C029E06D7}" dt="2021-07-27T16:38:24.614" v="0" actId="14100"/>
      <pc:docMkLst>
        <pc:docMk/>
      </pc:docMkLst>
      <pc:sldChg chg="modSp">
        <pc:chgData name="Shaun Bickley" userId="272d0215-3de1-47f4-ab27-768bcbf286dd" providerId="ADAL" clId="{F74808F1-482B-44C1-B4A3-137C029E06D7}" dt="2021-07-27T16:38:24.614" v="0" actId="14100"/>
        <pc:sldMkLst>
          <pc:docMk/>
          <pc:sldMk cId="793094612" sldId="274"/>
        </pc:sldMkLst>
        <pc:spChg chg="mod">
          <ac:chgData name="Shaun Bickley" userId="272d0215-3de1-47f4-ab27-768bcbf286dd" providerId="ADAL" clId="{F74808F1-482B-44C1-B4A3-137C029E06D7}" dt="2021-07-27T16:38:24.614" v="0" actId="14100"/>
          <ac:spMkLst>
            <pc:docMk/>
            <pc:sldMk cId="793094612" sldId="274"/>
            <ac:spMk id="14" creationId="{0DB52089-711D-4DE4-86C2-1FA7101D57E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8D113-F766-4845-A1AB-455723E313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0B8313-AC64-4205-AF55-0C60010CF991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10000"/>
            </a:lnSpc>
            <a:spcAft>
              <a:spcPts val="0"/>
            </a:spcAft>
          </a:pPr>
          <a:r>
            <a:rPr lang="en-US" sz="1600" b="1" dirty="0">
              <a:solidFill>
                <a:schemeClr val="tx1"/>
              </a:solidFill>
              <a:latin typeface="+mj-lt"/>
            </a:rPr>
            <a:t>Situation Normal</a:t>
          </a:r>
        </a:p>
        <a:p>
          <a:pPr rtl="0">
            <a:lnSpc>
              <a:spcPct val="110000"/>
            </a:lnSpc>
            <a:spcAft>
              <a:spcPts val="0"/>
            </a:spcAft>
          </a:pPr>
          <a:r>
            <a:rPr lang="en-US" sz="1200" b="0" dirty="0">
              <a:solidFill>
                <a:schemeClr val="tx1"/>
              </a:solidFill>
              <a:latin typeface="+mj-lt"/>
            </a:rPr>
            <a:t>No major security concerns.</a:t>
          </a:r>
        </a:p>
        <a:p>
          <a:pPr rtl="0">
            <a:lnSpc>
              <a:spcPct val="110000"/>
            </a:lnSpc>
            <a:spcAft>
              <a:spcPts val="0"/>
            </a:spcAft>
          </a:pPr>
          <a:r>
            <a:rPr lang="en-GB" sz="1200" b="0" dirty="0">
              <a:solidFill>
                <a:schemeClr val="tx1"/>
              </a:solidFill>
              <a:latin typeface="+mj-lt"/>
            </a:rPr>
            <a:t>No limitations to operations. Basic personal security precautions.</a:t>
          </a:r>
          <a:endParaRPr lang="en-US" sz="1200" b="0" dirty="0">
            <a:solidFill>
              <a:schemeClr val="tx1"/>
            </a:solidFill>
            <a:latin typeface="+mj-lt"/>
          </a:endParaRPr>
        </a:p>
      </dgm:t>
    </dgm:pt>
    <dgm:pt modelId="{EC8EAC48-4FCC-41B4-BF8F-5FF84BFD8F61}" type="parTrans" cxnId="{7D6C752F-2B6B-4E79-851D-3FC5A86604E7}">
      <dgm:prSet/>
      <dgm:spPr/>
      <dgm:t>
        <a:bodyPr/>
        <a:lstStyle/>
        <a:p>
          <a:endParaRPr lang="en-GB"/>
        </a:p>
      </dgm:t>
    </dgm:pt>
    <dgm:pt modelId="{EB4AB511-DACC-4964-8875-014D496137D9}" type="sibTrans" cxnId="{7D6C752F-2B6B-4E79-851D-3FC5A86604E7}">
      <dgm:prSet/>
      <dgm:spPr/>
      <dgm:t>
        <a:bodyPr/>
        <a:lstStyle/>
        <a:p>
          <a:endParaRPr lang="en-GB"/>
        </a:p>
      </dgm:t>
    </dgm:pt>
    <dgm:pt modelId="{F8B827E3-C588-422F-94DD-E2A3F44A1B8E}">
      <dgm:prSet custT="1"/>
      <dgm:spPr>
        <a:solidFill>
          <a:srgbClr val="FFFF00"/>
        </a:solidFill>
        <a:ln>
          <a:solidFill>
            <a:srgbClr val="1D1B1D"/>
          </a:solidFill>
        </a:ln>
      </dgm:spPr>
      <dgm:t>
        <a:bodyPr/>
        <a:lstStyle/>
        <a:p>
          <a:pPr rtl="0">
            <a:lnSpc>
              <a:spcPct val="110000"/>
            </a:lnSpc>
            <a:spcAft>
              <a:spcPts val="0"/>
            </a:spcAft>
          </a:pPr>
          <a:r>
            <a:rPr lang="en-US" sz="1600" b="1" dirty="0">
              <a:solidFill>
                <a:schemeClr val="tx1"/>
              </a:solidFill>
              <a:latin typeface="+mj-lt"/>
            </a:rPr>
            <a:t>Heightened Tensions</a:t>
          </a:r>
        </a:p>
        <a:p>
          <a:pPr rtl="0">
            <a:lnSpc>
              <a:spcPct val="110000"/>
            </a:lnSpc>
            <a:spcAft>
              <a:spcPts val="0"/>
            </a:spcAft>
          </a:pPr>
          <a:r>
            <a:rPr lang="en-GB" sz="1200" b="0" dirty="0">
              <a:solidFill>
                <a:schemeClr val="tx1"/>
              </a:solidFill>
              <a:latin typeface="+mj-lt"/>
            </a:rPr>
            <a:t>Minor security concerns.</a:t>
          </a:r>
        </a:p>
        <a:p>
          <a:pPr rtl="0">
            <a:lnSpc>
              <a:spcPct val="110000"/>
            </a:lnSpc>
            <a:spcAft>
              <a:spcPts val="0"/>
            </a:spcAft>
          </a:pPr>
          <a:r>
            <a:rPr lang="en-US" sz="1200" b="0" dirty="0">
              <a:solidFill>
                <a:schemeClr val="tx1"/>
              </a:solidFill>
              <a:latin typeface="+mj-lt"/>
            </a:rPr>
            <a:t>Increased security awareness. Routine security procedures</a:t>
          </a:r>
          <a:r>
            <a:rPr lang="en-US" sz="1200" b="0" dirty="0">
              <a:solidFill>
                <a:schemeClr val="tx1"/>
              </a:solidFill>
            </a:rPr>
            <a:t>.</a:t>
          </a:r>
        </a:p>
      </dgm:t>
    </dgm:pt>
    <dgm:pt modelId="{C00F3B46-E95B-4F22-9E8D-1B49B76E4B0A}" type="parTrans" cxnId="{95211E65-8CBD-4F71-8328-9DE1E82D48DB}">
      <dgm:prSet/>
      <dgm:spPr/>
      <dgm:t>
        <a:bodyPr/>
        <a:lstStyle/>
        <a:p>
          <a:endParaRPr lang="en-GB"/>
        </a:p>
      </dgm:t>
    </dgm:pt>
    <dgm:pt modelId="{6C1B4905-F637-4EA0-A168-0787094307D1}" type="sibTrans" cxnId="{95211E65-8CBD-4F71-8328-9DE1E82D48DB}">
      <dgm:prSet/>
      <dgm:spPr/>
      <dgm:t>
        <a:bodyPr/>
        <a:lstStyle/>
        <a:p>
          <a:endParaRPr lang="en-GB"/>
        </a:p>
      </dgm:t>
    </dgm:pt>
    <dgm:pt modelId="{C3E2818D-F47E-45B1-BFC4-3A63C619C88B}">
      <dgm:prSet custT="1"/>
      <dgm:spPr>
        <a:solidFill>
          <a:srgbClr val="FF6600"/>
        </a:solidFill>
        <a:ln>
          <a:solidFill>
            <a:srgbClr val="1D1B1D"/>
          </a:solidFill>
        </a:ln>
      </dgm:spPr>
      <dgm:t>
        <a:bodyPr/>
        <a:lstStyle/>
        <a:p>
          <a:pPr rtl="0">
            <a:lnSpc>
              <a:spcPct val="110000"/>
            </a:lnSpc>
            <a:spcAft>
              <a:spcPts val="0"/>
            </a:spcAft>
          </a:pPr>
          <a:r>
            <a:rPr lang="en-US" sz="1600" b="1" dirty="0">
              <a:solidFill>
                <a:schemeClr val="tx1"/>
              </a:solidFill>
              <a:latin typeface="+mj-lt"/>
            </a:rPr>
            <a:t>Restricted Movements</a:t>
          </a:r>
        </a:p>
        <a:p>
          <a:pPr rtl="0">
            <a:lnSpc>
              <a:spcPct val="110000"/>
            </a:lnSpc>
            <a:spcAft>
              <a:spcPts val="0"/>
            </a:spcAft>
          </a:pPr>
          <a:r>
            <a:rPr lang="en-GB" sz="1200" b="0" dirty="0">
              <a:solidFill>
                <a:schemeClr val="tx1"/>
              </a:solidFill>
              <a:latin typeface="+mj-lt"/>
            </a:rPr>
            <a:t>Access to beneficiaries limited. Increased risk to staff. </a:t>
          </a:r>
        </a:p>
        <a:p>
          <a:pPr rtl="0">
            <a:lnSpc>
              <a:spcPct val="110000"/>
            </a:lnSpc>
            <a:spcAft>
              <a:spcPts val="0"/>
            </a:spcAft>
          </a:pPr>
          <a:r>
            <a:rPr lang="en-GB" sz="1200" b="0" dirty="0">
              <a:solidFill>
                <a:schemeClr val="tx1"/>
              </a:solidFill>
              <a:latin typeface="+mj-lt"/>
            </a:rPr>
            <a:t>Restrict movements. </a:t>
          </a:r>
          <a:r>
            <a:rPr lang="en-US" sz="1200" b="0" dirty="0">
              <a:solidFill>
                <a:schemeClr val="tx1"/>
              </a:solidFill>
              <a:latin typeface="+mj-lt"/>
            </a:rPr>
            <a:t>Relocation/hibernation preparedness</a:t>
          </a:r>
          <a:r>
            <a:rPr lang="en-US" sz="1200" b="0" dirty="0">
              <a:solidFill>
                <a:schemeClr val="tx1"/>
              </a:solidFill>
            </a:rPr>
            <a:t>.</a:t>
          </a:r>
          <a:endParaRPr lang="en-US" sz="1200" b="0" dirty="0"/>
        </a:p>
      </dgm:t>
    </dgm:pt>
    <dgm:pt modelId="{26CC54CA-8B86-448E-84EB-91C78222491E}" type="parTrans" cxnId="{254A4AB0-C36A-4BA6-86BF-DD956B420A93}">
      <dgm:prSet/>
      <dgm:spPr/>
      <dgm:t>
        <a:bodyPr/>
        <a:lstStyle/>
        <a:p>
          <a:endParaRPr lang="en-GB"/>
        </a:p>
      </dgm:t>
    </dgm:pt>
    <dgm:pt modelId="{0F69D42B-AB2C-4E2F-AB00-26F49E679816}" type="sibTrans" cxnId="{254A4AB0-C36A-4BA6-86BF-DD956B420A93}">
      <dgm:prSet/>
      <dgm:spPr/>
      <dgm:t>
        <a:bodyPr/>
        <a:lstStyle/>
        <a:p>
          <a:endParaRPr lang="en-GB"/>
        </a:p>
      </dgm:t>
    </dgm:pt>
    <dgm:pt modelId="{FF8F94D4-0D2C-433B-887D-56C334FCE9D7}">
      <dgm:prSet custT="1"/>
      <dgm:spPr>
        <a:solidFill>
          <a:srgbClr val="FF0000"/>
        </a:solidFill>
        <a:ln>
          <a:solidFill>
            <a:srgbClr val="1D1B1D"/>
          </a:solidFill>
        </a:ln>
      </dgm:spPr>
      <dgm:t>
        <a:bodyPr/>
        <a:lstStyle/>
        <a:p>
          <a:pPr rtl="0">
            <a:lnSpc>
              <a:spcPct val="110000"/>
            </a:lnSpc>
            <a:spcAft>
              <a:spcPts val="0"/>
            </a:spcAft>
          </a:pPr>
          <a:r>
            <a:rPr lang="en-US" sz="1600" b="1" dirty="0">
              <a:latin typeface="+mj-lt"/>
            </a:rPr>
            <a:t>Relocation or Hibernation</a:t>
          </a:r>
        </a:p>
        <a:p>
          <a:pPr rtl="0">
            <a:lnSpc>
              <a:spcPct val="110000"/>
            </a:lnSpc>
            <a:spcAft>
              <a:spcPts val="0"/>
            </a:spcAft>
          </a:pPr>
          <a:r>
            <a:rPr lang="en-GB" sz="1200" b="0" dirty="0">
              <a:latin typeface="+mj-lt"/>
            </a:rPr>
            <a:t>Conditions do not allow work. Significant risk to staff. </a:t>
          </a:r>
        </a:p>
        <a:p>
          <a:pPr rtl="0">
            <a:lnSpc>
              <a:spcPct val="110000"/>
            </a:lnSpc>
            <a:spcAft>
              <a:spcPts val="0"/>
            </a:spcAft>
          </a:pPr>
          <a:r>
            <a:rPr lang="en-GB" sz="1200" b="0" dirty="0">
              <a:latin typeface="+mj-lt"/>
            </a:rPr>
            <a:t>Temporary relocation or hibernation of staff.</a:t>
          </a:r>
          <a:endParaRPr lang="en-US" sz="1200" b="0" dirty="0">
            <a:latin typeface="+mj-lt"/>
          </a:endParaRPr>
        </a:p>
      </dgm:t>
    </dgm:pt>
    <dgm:pt modelId="{4A4F647C-1110-44C6-AACD-4E3F53EF8E24}" type="parTrans" cxnId="{2650DA86-D76C-4103-AAE5-F33624AE1F67}">
      <dgm:prSet/>
      <dgm:spPr/>
      <dgm:t>
        <a:bodyPr/>
        <a:lstStyle/>
        <a:p>
          <a:endParaRPr lang="en-GB"/>
        </a:p>
      </dgm:t>
    </dgm:pt>
    <dgm:pt modelId="{93230F5D-B783-45DE-8525-F140D5F192E4}" type="sibTrans" cxnId="{2650DA86-D76C-4103-AAE5-F33624AE1F67}">
      <dgm:prSet/>
      <dgm:spPr/>
      <dgm:t>
        <a:bodyPr/>
        <a:lstStyle/>
        <a:p>
          <a:endParaRPr lang="en-GB"/>
        </a:p>
      </dgm:t>
    </dgm:pt>
    <dgm:pt modelId="{F058B2B0-13F0-40A3-9321-C7C3FD367F5F}">
      <dgm:prSet custT="1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>
            <a:lnSpc>
              <a:spcPct val="110000"/>
            </a:lnSpc>
            <a:spcAft>
              <a:spcPts val="0"/>
            </a:spcAft>
          </a:pPr>
          <a:r>
            <a:rPr lang="en-US" sz="1600" b="1" dirty="0">
              <a:latin typeface="+mj-lt"/>
            </a:rPr>
            <a:t>Suspension of Activities or Closure</a:t>
          </a:r>
        </a:p>
        <a:p>
          <a:pPr rtl="0">
            <a:lnSpc>
              <a:spcPct val="110000"/>
            </a:lnSpc>
            <a:spcAft>
              <a:spcPts val="0"/>
            </a:spcAft>
          </a:pPr>
          <a:r>
            <a:rPr lang="en-GB" sz="1200" b="0" dirty="0">
              <a:latin typeface="+mj-lt"/>
            </a:rPr>
            <a:t>Unacceptable level of risk to staff.</a:t>
          </a:r>
        </a:p>
        <a:p>
          <a:pPr>
            <a:lnSpc>
              <a:spcPct val="110000"/>
            </a:lnSpc>
            <a:spcAft>
              <a:spcPts val="0"/>
            </a:spcAft>
          </a:pPr>
          <a:r>
            <a:rPr lang="en-GB" sz="1200" b="0" dirty="0">
              <a:latin typeface="+mj-lt"/>
            </a:rPr>
            <a:t>All activities suspended. Closure of office. </a:t>
          </a:r>
          <a:endParaRPr lang="en-US" sz="1200" b="0" dirty="0">
            <a:latin typeface="+mj-lt"/>
          </a:endParaRPr>
        </a:p>
      </dgm:t>
    </dgm:pt>
    <dgm:pt modelId="{6A15C0A5-AAAC-4021-8AAF-1FE63ECEFD37}" type="parTrans" cxnId="{B0C141F7-F75C-4FBD-B2CC-20528A4EB74D}">
      <dgm:prSet/>
      <dgm:spPr/>
      <dgm:t>
        <a:bodyPr/>
        <a:lstStyle/>
        <a:p>
          <a:endParaRPr lang="en-GB"/>
        </a:p>
      </dgm:t>
    </dgm:pt>
    <dgm:pt modelId="{595CE6AE-B2AD-40C9-A8C5-C7A349490180}" type="sibTrans" cxnId="{B0C141F7-F75C-4FBD-B2CC-20528A4EB74D}">
      <dgm:prSet/>
      <dgm:spPr/>
      <dgm:t>
        <a:bodyPr/>
        <a:lstStyle/>
        <a:p>
          <a:endParaRPr lang="en-GB"/>
        </a:p>
      </dgm:t>
    </dgm:pt>
    <dgm:pt modelId="{8E9D295D-D4D4-408F-A83D-3867ECE4165C}" type="pres">
      <dgm:prSet presAssocID="{9188D113-F766-4845-A1AB-455723E3133A}" presName="linearFlow" presStyleCnt="0">
        <dgm:presLayoutVars>
          <dgm:dir/>
          <dgm:resizeHandles val="exact"/>
        </dgm:presLayoutVars>
      </dgm:prSet>
      <dgm:spPr/>
    </dgm:pt>
    <dgm:pt modelId="{AB800C1E-510F-407B-AB43-F50775B377BF}" type="pres">
      <dgm:prSet presAssocID="{D50B8313-AC64-4205-AF55-0C60010CF991}" presName="composite" presStyleCnt="0"/>
      <dgm:spPr/>
    </dgm:pt>
    <dgm:pt modelId="{5BA7ED3A-7450-4FB9-B076-E108378E9A74}" type="pres">
      <dgm:prSet presAssocID="{D50B8313-AC64-4205-AF55-0C60010CF991}" presName="imgShp" presStyleLbl="fgImgPlace1" presStyleIdx="0" presStyleCnt="5" custScaleX="146478" custScaleY="146478" custLinFactNeighborX="-1609" custLinFactNeighborY="-126"/>
      <dgm:spPr>
        <a:solidFill>
          <a:srgbClr val="92D050"/>
        </a:solidFill>
        <a:ln>
          <a:solidFill>
            <a:schemeClr val="tx1"/>
          </a:solidFill>
        </a:ln>
      </dgm:spPr>
    </dgm:pt>
    <dgm:pt modelId="{E3F4366F-AE43-496B-9073-4E841918E7AB}" type="pres">
      <dgm:prSet presAssocID="{D50B8313-AC64-4205-AF55-0C60010CF991}" presName="txShp" presStyleLbl="node1" presStyleIdx="0" presStyleCnt="5" custScaleX="95642" custScaleY="199184">
        <dgm:presLayoutVars>
          <dgm:bulletEnabled val="1"/>
        </dgm:presLayoutVars>
      </dgm:prSet>
      <dgm:spPr/>
    </dgm:pt>
    <dgm:pt modelId="{5E5F97A0-F4BA-4497-BEE5-66CEDEE7282C}" type="pres">
      <dgm:prSet presAssocID="{EB4AB511-DACC-4964-8875-014D496137D9}" presName="spacing" presStyleCnt="0"/>
      <dgm:spPr/>
    </dgm:pt>
    <dgm:pt modelId="{F23F6F82-2D93-4674-857F-383BA5324998}" type="pres">
      <dgm:prSet presAssocID="{F8B827E3-C588-422F-94DD-E2A3F44A1B8E}" presName="composite" presStyleCnt="0"/>
      <dgm:spPr/>
    </dgm:pt>
    <dgm:pt modelId="{7FFE0B27-05AC-4E2E-9740-FE65888F76D6}" type="pres">
      <dgm:prSet presAssocID="{F8B827E3-C588-422F-94DD-E2A3F44A1B8E}" presName="imgShp" presStyleLbl="fgImgPlace1" presStyleIdx="1" presStyleCnt="5" custScaleX="146478" custScaleY="146478"/>
      <dgm:spPr>
        <a:solidFill>
          <a:srgbClr val="FFFF00"/>
        </a:solidFill>
        <a:ln>
          <a:solidFill>
            <a:srgbClr val="1D1B1D"/>
          </a:solidFill>
        </a:ln>
      </dgm:spPr>
    </dgm:pt>
    <dgm:pt modelId="{2678115C-000E-4266-BA65-ECFCEEF469C0}" type="pres">
      <dgm:prSet presAssocID="{F8B827E3-C588-422F-94DD-E2A3F44A1B8E}" presName="txShp" presStyleLbl="node1" presStyleIdx="1" presStyleCnt="5" custScaleX="95642" custScaleY="198120">
        <dgm:presLayoutVars>
          <dgm:bulletEnabled val="1"/>
        </dgm:presLayoutVars>
      </dgm:prSet>
      <dgm:spPr/>
    </dgm:pt>
    <dgm:pt modelId="{D837AF37-A792-4E1E-8F58-0DADDD463D21}" type="pres">
      <dgm:prSet presAssocID="{6C1B4905-F637-4EA0-A168-0787094307D1}" presName="spacing" presStyleCnt="0"/>
      <dgm:spPr/>
    </dgm:pt>
    <dgm:pt modelId="{BAB5C6BF-BEC1-4C1E-907E-A9A0A460BD69}" type="pres">
      <dgm:prSet presAssocID="{C3E2818D-F47E-45B1-BFC4-3A63C619C88B}" presName="composite" presStyleCnt="0"/>
      <dgm:spPr/>
    </dgm:pt>
    <dgm:pt modelId="{BE2EA337-25E5-4D4B-A123-5151521D6821}" type="pres">
      <dgm:prSet presAssocID="{C3E2818D-F47E-45B1-BFC4-3A63C619C88B}" presName="imgShp" presStyleLbl="fgImgPlace1" presStyleIdx="2" presStyleCnt="5" custScaleX="146478" custScaleY="146478"/>
      <dgm:spPr>
        <a:solidFill>
          <a:srgbClr val="FF6600"/>
        </a:solidFill>
        <a:ln>
          <a:solidFill>
            <a:srgbClr val="1D1B1D"/>
          </a:solidFill>
        </a:ln>
      </dgm:spPr>
    </dgm:pt>
    <dgm:pt modelId="{836F000C-3C3A-4D22-9972-6650F071F48C}" type="pres">
      <dgm:prSet presAssocID="{C3E2818D-F47E-45B1-BFC4-3A63C619C88B}" presName="txShp" presStyleLbl="node1" presStyleIdx="2" presStyleCnt="5" custScaleX="95642" custScaleY="218695">
        <dgm:presLayoutVars>
          <dgm:bulletEnabled val="1"/>
        </dgm:presLayoutVars>
      </dgm:prSet>
      <dgm:spPr/>
    </dgm:pt>
    <dgm:pt modelId="{F35B40EF-5795-4BEB-98B3-A2A1CCF769AB}" type="pres">
      <dgm:prSet presAssocID="{0F69D42B-AB2C-4E2F-AB00-26F49E679816}" presName="spacing" presStyleCnt="0"/>
      <dgm:spPr/>
    </dgm:pt>
    <dgm:pt modelId="{1E30EF88-6202-4290-A6B7-BA4E6031C6E7}" type="pres">
      <dgm:prSet presAssocID="{FF8F94D4-0D2C-433B-887D-56C334FCE9D7}" presName="composite" presStyleCnt="0"/>
      <dgm:spPr/>
    </dgm:pt>
    <dgm:pt modelId="{CFF6DBDD-F7C3-4A26-A3E3-3ACC81425850}" type="pres">
      <dgm:prSet presAssocID="{FF8F94D4-0D2C-433B-887D-56C334FCE9D7}" presName="imgShp" presStyleLbl="fgImgPlace1" presStyleIdx="3" presStyleCnt="5" custScaleX="146478" custScaleY="146478"/>
      <dgm:spPr>
        <a:solidFill>
          <a:srgbClr val="FF0000"/>
        </a:solidFill>
        <a:ln>
          <a:solidFill>
            <a:srgbClr val="1D1B1D"/>
          </a:solidFill>
        </a:ln>
      </dgm:spPr>
    </dgm:pt>
    <dgm:pt modelId="{843A5036-9BD8-4708-89CC-B3C658E8E5BE}" type="pres">
      <dgm:prSet presAssocID="{FF8F94D4-0D2C-433B-887D-56C334FCE9D7}" presName="txShp" presStyleLbl="node1" presStyleIdx="3" presStyleCnt="5" custScaleX="95642" custScaleY="194790">
        <dgm:presLayoutVars>
          <dgm:bulletEnabled val="1"/>
        </dgm:presLayoutVars>
      </dgm:prSet>
      <dgm:spPr/>
    </dgm:pt>
    <dgm:pt modelId="{A86C0D1E-69E6-46B3-84B2-416AD2180EF5}" type="pres">
      <dgm:prSet presAssocID="{93230F5D-B783-45DE-8525-F140D5F192E4}" presName="spacing" presStyleCnt="0"/>
      <dgm:spPr/>
    </dgm:pt>
    <dgm:pt modelId="{901B9A86-4D15-476D-B389-F45FA0D62907}" type="pres">
      <dgm:prSet presAssocID="{F058B2B0-13F0-40A3-9321-C7C3FD367F5F}" presName="composite" presStyleCnt="0"/>
      <dgm:spPr/>
    </dgm:pt>
    <dgm:pt modelId="{5D3E22DD-8468-44E3-BE7D-6C449E4C99CA}" type="pres">
      <dgm:prSet presAssocID="{F058B2B0-13F0-40A3-9321-C7C3FD367F5F}" presName="imgShp" presStyleLbl="fgImgPlace1" presStyleIdx="4" presStyleCnt="5" custScaleX="146478" custScaleY="146478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</dgm:pt>
    <dgm:pt modelId="{7335EC91-4488-4CA2-8B1F-E6AEAD435374}" type="pres">
      <dgm:prSet presAssocID="{F058B2B0-13F0-40A3-9321-C7C3FD367F5F}" presName="txShp" presStyleLbl="node1" presStyleIdx="4" presStyleCnt="5" custScaleX="95642" custScaleY="194790">
        <dgm:presLayoutVars>
          <dgm:bulletEnabled val="1"/>
        </dgm:presLayoutVars>
      </dgm:prSet>
      <dgm:spPr/>
    </dgm:pt>
  </dgm:ptLst>
  <dgm:cxnLst>
    <dgm:cxn modelId="{CDDBFD28-964E-4AAE-8F0D-407511CA34ED}" type="presOf" srcId="{F8B827E3-C588-422F-94DD-E2A3F44A1B8E}" destId="{2678115C-000E-4266-BA65-ECFCEEF469C0}" srcOrd="0" destOrd="0" presId="urn:microsoft.com/office/officeart/2005/8/layout/vList3"/>
    <dgm:cxn modelId="{7D6C752F-2B6B-4E79-851D-3FC5A86604E7}" srcId="{9188D113-F766-4845-A1AB-455723E3133A}" destId="{D50B8313-AC64-4205-AF55-0C60010CF991}" srcOrd="0" destOrd="0" parTransId="{EC8EAC48-4FCC-41B4-BF8F-5FF84BFD8F61}" sibTransId="{EB4AB511-DACC-4964-8875-014D496137D9}"/>
    <dgm:cxn modelId="{B302965F-ABFB-4615-A849-E78FBAAB670A}" type="presOf" srcId="{D50B8313-AC64-4205-AF55-0C60010CF991}" destId="{E3F4366F-AE43-496B-9073-4E841918E7AB}" srcOrd="0" destOrd="0" presId="urn:microsoft.com/office/officeart/2005/8/layout/vList3"/>
    <dgm:cxn modelId="{95211E65-8CBD-4F71-8328-9DE1E82D48DB}" srcId="{9188D113-F766-4845-A1AB-455723E3133A}" destId="{F8B827E3-C588-422F-94DD-E2A3F44A1B8E}" srcOrd="1" destOrd="0" parTransId="{C00F3B46-E95B-4F22-9E8D-1B49B76E4B0A}" sibTransId="{6C1B4905-F637-4EA0-A168-0787094307D1}"/>
    <dgm:cxn modelId="{0472144F-9F62-444B-BAC2-E15C0DF98E8D}" type="presOf" srcId="{9188D113-F766-4845-A1AB-455723E3133A}" destId="{8E9D295D-D4D4-408F-A83D-3867ECE4165C}" srcOrd="0" destOrd="0" presId="urn:microsoft.com/office/officeart/2005/8/layout/vList3"/>
    <dgm:cxn modelId="{2650DA86-D76C-4103-AAE5-F33624AE1F67}" srcId="{9188D113-F766-4845-A1AB-455723E3133A}" destId="{FF8F94D4-0D2C-433B-887D-56C334FCE9D7}" srcOrd="3" destOrd="0" parTransId="{4A4F647C-1110-44C6-AACD-4E3F53EF8E24}" sibTransId="{93230F5D-B783-45DE-8525-F140D5F192E4}"/>
    <dgm:cxn modelId="{254A4AB0-C36A-4BA6-86BF-DD956B420A93}" srcId="{9188D113-F766-4845-A1AB-455723E3133A}" destId="{C3E2818D-F47E-45B1-BFC4-3A63C619C88B}" srcOrd="2" destOrd="0" parTransId="{26CC54CA-8B86-448E-84EB-91C78222491E}" sibTransId="{0F69D42B-AB2C-4E2F-AB00-26F49E679816}"/>
    <dgm:cxn modelId="{D93C31D9-E29B-4E60-8528-5410014FB2B9}" type="presOf" srcId="{C3E2818D-F47E-45B1-BFC4-3A63C619C88B}" destId="{836F000C-3C3A-4D22-9972-6650F071F48C}" srcOrd="0" destOrd="0" presId="urn:microsoft.com/office/officeart/2005/8/layout/vList3"/>
    <dgm:cxn modelId="{7C0FAFDD-5D29-400D-99A3-790C0CC27D42}" type="presOf" srcId="{FF8F94D4-0D2C-433B-887D-56C334FCE9D7}" destId="{843A5036-9BD8-4708-89CC-B3C658E8E5BE}" srcOrd="0" destOrd="0" presId="urn:microsoft.com/office/officeart/2005/8/layout/vList3"/>
    <dgm:cxn modelId="{35A707EC-9C76-46A2-9696-4A3A44A79C2A}" type="presOf" srcId="{F058B2B0-13F0-40A3-9321-C7C3FD367F5F}" destId="{7335EC91-4488-4CA2-8B1F-E6AEAD435374}" srcOrd="0" destOrd="0" presId="urn:microsoft.com/office/officeart/2005/8/layout/vList3"/>
    <dgm:cxn modelId="{B0C141F7-F75C-4FBD-B2CC-20528A4EB74D}" srcId="{9188D113-F766-4845-A1AB-455723E3133A}" destId="{F058B2B0-13F0-40A3-9321-C7C3FD367F5F}" srcOrd="4" destOrd="0" parTransId="{6A15C0A5-AAAC-4021-8AAF-1FE63ECEFD37}" sibTransId="{595CE6AE-B2AD-40C9-A8C5-C7A349490180}"/>
    <dgm:cxn modelId="{46FAFAFC-45E1-41AD-A240-BAB545316A98}" type="presParOf" srcId="{8E9D295D-D4D4-408F-A83D-3867ECE4165C}" destId="{AB800C1E-510F-407B-AB43-F50775B377BF}" srcOrd="0" destOrd="0" presId="urn:microsoft.com/office/officeart/2005/8/layout/vList3"/>
    <dgm:cxn modelId="{F227610B-D093-4A5A-A65A-7B505FDAD4F8}" type="presParOf" srcId="{AB800C1E-510F-407B-AB43-F50775B377BF}" destId="{5BA7ED3A-7450-4FB9-B076-E108378E9A74}" srcOrd="0" destOrd="0" presId="urn:microsoft.com/office/officeart/2005/8/layout/vList3"/>
    <dgm:cxn modelId="{DA323435-9BBD-445B-8D03-B1130957A2F0}" type="presParOf" srcId="{AB800C1E-510F-407B-AB43-F50775B377BF}" destId="{E3F4366F-AE43-496B-9073-4E841918E7AB}" srcOrd="1" destOrd="0" presId="urn:microsoft.com/office/officeart/2005/8/layout/vList3"/>
    <dgm:cxn modelId="{8D538335-7692-4FFE-B785-32ACAF43807C}" type="presParOf" srcId="{8E9D295D-D4D4-408F-A83D-3867ECE4165C}" destId="{5E5F97A0-F4BA-4497-BEE5-66CEDEE7282C}" srcOrd="1" destOrd="0" presId="urn:microsoft.com/office/officeart/2005/8/layout/vList3"/>
    <dgm:cxn modelId="{8A04754D-40B3-48C5-B9D2-ACF60DF43491}" type="presParOf" srcId="{8E9D295D-D4D4-408F-A83D-3867ECE4165C}" destId="{F23F6F82-2D93-4674-857F-383BA5324998}" srcOrd="2" destOrd="0" presId="urn:microsoft.com/office/officeart/2005/8/layout/vList3"/>
    <dgm:cxn modelId="{B0566642-EFE2-48C0-9649-8AACA8133D24}" type="presParOf" srcId="{F23F6F82-2D93-4674-857F-383BA5324998}" destId="{7FFE0B27-05AC-4E2E-9740-FE65888F76D6}" srcOrd="0" destOrd="0" presId="urn:microsoft.com/office/officeart/2005/8/layout/vList3"/>
    <dgm:cxn modelId="{B1B9307C-2902-47C6-A8D0-927581F8AFCF}" type="presParOf" srcId="{F23F6F82-2D93-4674-857F-383BA5324998}" destId="{2678115C-000E-4266-BA65-ECFCEEF469C0}" srcOrd="1" destOrd="0" presId="urn:microsoft.com/office/officeart/2005/8/layout/vList3"/>
    <dgm:cxn modelId="{FC0AFEDF-E5D8-4431-960F-8B217C57F9F4}" type="presParOf" srcId="{8E9D295D-D4D4-408F-A83D-3867ECE4165C}" destId="{D837AF37-A792-4E1E-8F58-0DADDD463D21}" srcOrd="3" destOrd="0" presId="urn:microsoft.com/office/officeart/2005/8/layout/vList3"/>
    <dgm:cxn modelId="{CBDF2041-5D7F-499E-A053-BC1E20E2A46B}" type="presParOf" srcId="{8E9D295D-D4D4-408F-A83D-3867ECE4165C}" destId="{BAB5C6BF-BEC1-4C1E-907E-A9A0A460BD69}" srcOrd="4" destOrd="0" presId="urn:microsoft.com/office/officeart/2005/8/layout/vList3"/>
    <dgm:cxn modelId="{9F42BB4A-127D-4036-93CD-CA4AB25A6BE4}" type="presParOf" srcId="{BAB5C6BF-BEC1-4C1E-907E-A9A0A460BD69}" destId="{BE2EA337-25E5-4D4B-A123-5151521D6821}" srcOrd="0" destOrd="0" presId="urn:microsoft.com/office/officeart/2005/8/layout/vList3"/>
    <dgm:cxn modelId="{A4F0102E-68B1-40EE-AE03-57ED833BEF3D}" type="presParOf" srcId="{BAB5C6BF-BEC1-4C1E-907E-A9A0A460BD69}" destId="{836F000C-3C3A-4D22-9972-6650F071F48C}" srcOrd="1" destOrd="0" presId="urn:microsoft.com/office/officeart/2005/8/layout/vList3"/>
    <dgm:cxn modelId="{4A321761-0369-4FFA-BDF4-978DCDA9B9D3}" type="presParOf" srcId="{8E9D295D-D4D4-408F-A83D-3867ECE4165C}" destId="{F35B40EF-5795-4BEB-98B3-A2A1CCF769AB}" srcOrd="5" destOrd="0" presId="urn:microsoft.com/office/officeart/2005/8/layout/vList3"/>
    <dgm:cxn modelId="{C1575067-F19C-46C7-B91B-E14C288CE464}" type="presParOf" srcId="{8E9D295D-D4D4-408F-A83D-3867ECE4165C}" destId="{1E30EF88-6202-4290-A6B7-BA4E6031C6E7}" srcOrd="6" destOrd="0" presId="urn:microsoft.com/office/officeart/2005/8/layout/vList3"/>
    <dgm:cxn modelId="{35FC8EF6-E645-464A-A1A2-9584FEFAFC9A}" type="presParOf" srcId="{1E30EF88-6202-4290-A6B7-BA4E6031C6E7}" destId="{CFF6DBDD-F7C3-4A26-A3E3-3ACC81425850}" srcOrd="0" destOrd="0" presId="urn:microsoft.com/office/officeart/2005/8/layout/vList3"/>
    <dgm:cxn modelId="{2815D5ED-FE09-4519-8569-036A1C872EF9}" type="presParOf" srcId="{1E30EF88-6202-4290-A6B7-BA4E6031C6E7}" destId="{843A5036-9BD8-4708-89CC-B3C658E8E5BE}" srcOrd="1" destOrd="0" presId="urn:microsoft.com/office/officeart/2005/8/layout/vList3"/>
    <dgm:cxn modelId="{8AE00A16-33D0-4525-A3B3-3C0284BB0CAA}" type="presParOf" srcId="{8E9D295D-D4D4-408F-A83D-3867ECE4165C}" destId="{A86C0D1E-69E6-46B3-84B2-416AD2180EF5}" srcOrd="7" destOrd="0" presId="urn:microsoft.com/office/officeart/2005/8/layout/vList3"/>
    <dgm:cxn modelId="{E0AB0883-8A76-44C8-B8C0-74AD12B660FE}" type="presParOf" srcId="{8E9D295D-D4D4-408F-A83D-3867ECE4165C}" destId="{901B9A86-4D15-476D-B389-F45FA0D62907}" srcOrd="8" destOrd="0" presId="urn:microsoft.com/office/officeart/2005/8/layout/vList3"/>
    <dgm:cxn modelId="{48D3C929-49DC-4522-AD7F-D5C3A7CD0315}" type="presParOf" srcId="{901B9A86-4D15-476D-B389-F45FA0D62907}" destId="{5D3E22DD-8468-44E3-BE7D-6C449E4C99CA}" srcOrd="0" destOrd="0" presId="urn:microsoft.com/office/officeart/2005/8/layout/vList3"/>
    <dgm:cxn modelId="{0AA07CE1-390E-4225-B114-50C0C3DE0095}" type="presParOf" srcId="{901B9A86-4D15-476D-B389-F45FA0D62907}" destId="{7335EC91-4488-4CA2-8B1F-E6AEAD4353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4366F-AE43-496B-9073-4E841918E7AB}">
      <dsp:nvSpPr>
        <dsp:cNvPr id="0" name=""/>
        <dsp:cNvSpPr/>
      </dsp:nvSpPr>
      <dsp:spPr>
        <a:xfrm rot="10800000">
          <a:off x="1703096" y="2097"/>
          <a:ext cx="5170867" cy="895321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215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j-lt"/>
            </a:rPr>
            <a:t>Situation Normal</a:t>
          </a:r>
        </a:p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>
              <a:solidFill>
                <a:schemeClr val="tx1"/>
              </a:solidFill>
              <a:latin typeface="+mj-lt"/>
            </a:rPr>
            <a:t>No major security concerns.</a:t>
          </a:r>
        </a:p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+mj-lt"/>
            </a:rPr>
            <a:t>No limitations to operations. Basic personal security precautions.</a:t>
          </a:r>
          <a:endParaRPr lang="en-US" sz="1200" b="0" kern="1200" dirty="0">
            <a:solidFill>
              <a:schemeClr val="tx1"/>
            </a:solidFill>
            <a:latin typeface="+mj-lt"/>
          </a:endParaRPr>
        </a:p>
      </dsp:txBody>
      <dsp:txXfrm rot="10800000">
        <a:off x="1926926" y="2097"/>
        <a:ext cx="4947037" cy="895321"/>
      </dsp:txXfrm>
    </dsp:sp>
    <dsp:sp modelId="{5BA7ED3A-7450-4FB9-B076-E108378E9A74}">
      <dsp:nvSpPr>
        <dsp:cNvPr id="0" name=""/>
        <dsp:cNvSpPr/>
      </dsp:nvSpPr>
      <dsp:spPr>
        <a:xfrm>
          <a:off x="1248851" y="119986"/>
          <a:ext cx="658410" cy="65841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8115C-000E-4266-BA65-ECFCEEF469C0}">
      <dsp:nvSpPr>
        <dsp:cNvPr id="0" name=""/>
        <dsp:cNvSpPr/>
      </dsp:nvSpPr>
      <dsp:spPr>
        <a:xfrm rot="10800000">
          <a:off x="1703096" y="1031597"/>
          <a:ext cx="5170867" cy="890539"/>
        </a:xfrm>
        <a:prstGeom prst="homePlate">
          <a:avLst/>
        </a:prstGeom>
        <a:solidFill>
          <a:srgbClr val="FFFF00"/>
        </a:solidFill>
        <a:ln w="12700" cap="flat" cmpd="sng" algn="ctr">
          <a:solidFill>
            <a:srgbClr val="1D1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215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j-lt"/>
            </a:rPr>
            <a:t>Heightened Tensions</a:t>
          </a:r>
        </a:p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+mj-lt"/>
            </a:rPr>
            <a:t>Minor security concerns.</a:t>
          </a:r>
        </a:p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>
              <a:solidFill>
                <a:schemeClr val="tx1"/>
              </a:solidFill>
              <a:latin typeface="+mj-lt"/>
            </a:rPr>
            <a:t>Increased security awareness. Routine security procedures</a:t>
          </a:r>
          <a:r>
            <a:rPr lang="en-US" sz="1200" b="0" kern="1200" dirty="0">
              <a:solidFill>
                <a:schemeClr val="tx1"/>
              </a:solidFill>
            </a:rPr>
            <a:t>.</a:t>
          </a:r>
        </a:p>
      </dsp:txBody>
      <dsp:txXfrm rot="10800000">
        <a:off x="1925731" y="1031597"/>
        <a:ext cx="4948232" cy="890539"/>
      </dsp:txXfrm>
    </dsp:sp>
    <dsp:sp modelId="{7FFE0B27-05AC-4E2E-9740-FE65888F76D6}">
      <dsp:nvSpPr>
        <dsp:cNvPr id="0" name=""/>
        <dsp:cNvSpPr/>
      </dsp:nvSpPr>
      <dsp:spPr>
        <a:xfrm>
          <a:off x="1256083" y="1147661"/>
          <a:ext cx="658410" cy="65841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1D1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F000C-3C3A-4D22-9972-6650F071F48C}">
      <dsp:nvSpPr>
        <dsp:cNvPr id="0" name=""/>
        <dsp:cNvSpPr/>
      </dsp:nvSpPr>
      <dsp:spPr>
        <a:xfrm rot="10800000">
          <a:off x="1703096" y="2056313"/>
          <a:ext cx="5170867" cy="983022"/>
        </a:xfrm>
        <a:prstGeom prst="homePlate">
          <a:avLst/>
        </a:prstGeom>
        <a:solidFill>
          <a:srgbClr val="FF6600"/>
        </a:solidFill>
        <a:ln w="12700" cap="flat" cmpd="sng" algn="ctr">
          <a:solidFill>
            <a:srgbClr val="1D1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215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j-lt"/>
            </a:rPr>
            <a:t>Restricted Movements</a:t>
          </a:r>
        </a:p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+mj-lt"/>
            </a:rPr>
            <a:t>Access to beneficiaries limited. Increased risk to staff. </a:t>
          </a:r>
        </a:p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+mj-lt"/>
            </a:rPr>
            <a:t>Restrict movements. </a:t>
          </a:r>
          <a:r>
            <a:rPr lang="en-US" sz="1200" b="0" kern="1200" dirty="0">
              <a:solidFill>
                <a:schemeClr val="tx1"/>
              </a:solidFill>
              <a:latin typeface="+mj-lt"/>
            </a:rPr>
            <a:t>Relocation/hibernation preparedness</a:t>
          </a:r>
          <a:r>
            <a:rPr lang="en-US" sz="1200" b="0" kern="1200" dirty="0">
              <a:solidFill>
                <a:schemeClr val="tx1"/>
              </a:solidFill>
            </a:rPr>
            <a:t>.</a:t>
          </a:r>
          <a:endParaRPr lang="en-US" sz="1200" b="0" kern="1200" dirty="0"/>
        </a:p>
      </dsp:txBody>
      <dsp:txXfrm rot="10800000">
        <a:off x="1948851" y="2056313"/>
        <a:ext cx="4925112" cy="983022"/>
      </dsp:txXfrm>
    </dsp:sp>
    <dsp:sp modelId="{BE2EA337-25E5-4D4B-A123-5151521D6821}">
      <dsp:nvSpPr>
        <dsp:cNvPr id="0" name=""/>
        <dsp:cNvSpPr/>
      </dsp:nvSpPr>
      <dsp:spPr>
        <a:xfrm>
          <a:off x="1256083" y="2218619"/>
          <a:ext cx="658410" cy="658410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rgbClr val="1D1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A5036-9BD8-4708-89CC-B3C658E8E5BE}">
      <dsp:nvSpPr>
        <dsp:cNvPr id="0" name=""/>
        <dsp:cNvSpPr/>
      </dsp:nvSpPr>
      <dsp:spPr>
        <a:xfrm rot="10800000">
          <a:off x="1703096" y="3173513"/>
          <a:ext cx="5170867" cy="875570"/>
        </a:xfrm>
        <a:prstGeom prst="homePlate">
          <a:avLst/>
        </a:prstGeom>
        <a:solidFill>
          <a:srgbClr val="FF0000"/>
        </a:solidFill>
        <a:ln w="12700" cap="flat" cmpd="sng" algn="ctr">
          <a:solidFill>
            <a:srgbClr val="1D1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215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+mj-lt"/>
            </a:rPr>
            <a:t>Relocation or Hibernation</a:t>
          </a:r>
        </a:p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 dirty="0">
              <a:latin typeface="+mj-lt"/>
            </a:rPr>
            <a:t>Conditions do not allow work. Significant risk to staff. </a:t>
          </a:r>
        </a:p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 dirty="0">
              <a:latin typeface="+mj-lt"/>
            </a:rPr>
            <a:t>Temporary relocation or hibernation of staff.</a:t>
          </a:r>
          <a:endParaRPr lang="en-US" sz="1200" b="0" kern="1200" dirty="0">
            <a:latin typeface="+mj-lt"/>
          </a:endParaRPr>
        </a:p>
      </dsp:txBody>
      <dsp:txXfrm rot="10800000">
        <a:off x="1921988" y="3173513"/>
        <a:ext cx="4951975" cy="875570"/>
      </dsp:txXfrm>
    </dsp:sp>
    <dsp:sp modelId="{CFF6DBDD-F7C3-4A26-A3E3-3ACC81425850}">
      <dsp:nvSpPr>
        <dsp:cNvPr id="0" name=""/>
        <dsp:cNvSpPr/>
      </dsp:nvSpPr>
      <dsp:spPr>
        <a:xfrm>
          <a:off x="1256083" y="3282093"/>
          <a:ext cx="658410" cy="65841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1D1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5EC91-4488-4CA2-8B1F-E6AEAD435374}">
      <dsp:nvSpPr>
        <dsp:cNvPr id="0" name=""/>
        <dsp:cNvSpPr/>
      </dsp:nvSpPr>
      <dsp:spPr>
        <a:xfrm rot="10800000">
          <a:off x="1703096" y="4183262"/>
          <a:ext cx="5170867" cy="875570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215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+mj-lt"/>
            </a:rPr>
            <a:t>Suspension of Activities or Closure</a:t>
          </a:r>
        </a:p>
        <a:p>
          <a:pPr marL="0" lvl="0" indent="0" algn="ctr" defTabSz="711200" rtl="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 dirty="0">
              <a:latin typeface="+mj-lt"/>
            </a:rPr>
            <a:t>Unacceptable level of risk to staff.</a:t>
          </a:r>
        </a:p>
        <a:p>
          <a:pPr marL="0" lvl="0" indent="0" algn="ctr" defTabSz="7112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 dirty="0">
              <a:latin typeface="+mj-lt"/>
            </a:rPr>
            <a:t>All activities suspended. Closure of office. </a:t>
          </a:r>
          <a:endParaRPr lang="en-US" sz="1200" b="0" kern="1200" dirty="0">
            <a:latin typeface="+mj-lt"/>
          </a:endParaRPr>
        </a:p>
      </dsp:txBody>
      <dsp:txXfrm rot="10800000">
        <a:off x="1921988" y="4183262"/>
        <a:ext cx="4951975" cy="875570"/>
      </dsp:txXfrm>
    </dsp:sp>
    <dsp:sp modelId="{5D3E22DD-8468-44E3-BE7D-6C449E4C99CA}">
      <dsp:nvSpPr>
        <dsp:cNvPr id="0" name=""/>
        <dsp:cNvSpPr/>
      </dsp:nvSpPr>
      <dsp:spPr>
        <a:xfrm>
          <a:off x="1256083" y="4291842"/>
          <a:ext cx="658410" cy="658410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4EF1-F8E0-4749-809D-5752AA0608E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3575-E910-2A4C-A278-3294874E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0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F7C0-B4A9-D640-9987-81DA11C237E1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C8753-6064-B347-A216-CA446003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5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8753-6064-B347-A216-CA44600362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2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8753-6064-B347-A216-CA44600362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356350"/>
            <a:ext cx="12192000" cy="501650"/>
            <a:chOff x="0" y="6356350"/>
            <a:chExt cx="12192000" cy="50165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356350"/>
              <a:ext cx="12192000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B8A2373-E79B-604E-A69A-A776119ADD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47929" y="136525"/>
            <a:ext cx="622300" cy="7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Contingency Planning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CA441E-2641-D545-86F4-DCB486FB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02" y="489204"/>
            <a:ext cx="3573402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D5EB-E3B9-4C4E-89F6-999FE40E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Emergencies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132EC4-2F2A-46F2-9AC5-CA9A1380E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3244" y="3429000"/>
            <a:ext cx="3116178" cy="2337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5A671-753E-4B6B-8BE6-D0A9B5530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156"/>
          <a:stretch/>
        </p:blipFill>
        <p:spPr>
          <a:xfrm>
            <a:off x="8038599" y="1027906"/>
            <a:ext cx="3116178" cy="24742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4F64A2-8E30-483B-8A15-0B1459353E9D}"/>
              </a:ext>
            </a:extLst>
          </p:cNvPr>
          <p:cNvSpPr/>
          <p:nvPr/>
        </p:nvSpPr>
        <p:spPr>
          <a:xfrm>
            <a:off x="594558" y="1563122"/>
            <a:ext cx="7245018" cy="4848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10000"/>
              </a:lnSpc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 the event of serious injury or illness, staff may need immediate medical or hospital treatment. </a:t>
            </a:r>
          </a:p>
          <a:p>
            <a:pPr marL="180975" indent="-180975">
              <a:lnSpc>
                <a:spcPct val="110000"/>
              </a:lnSpc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Preparedness and rapid response is vital in any medical emergency. </a:t>
            </a:r>
          </a:p>
          <a:p>
            <a:pPr marL="180975" indent="-180975">
              <a:lnSpc>
                <a:spcPct val="110000"/>
              </a:lnSpc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All staff must know how and where to get the best medical attention in a particular location. </a:t>
            </a:r>
          </a:p>
          <a:p>
            <a:pPr marL="180975" indent="-180975">
              <a:lnSpc>
                <a:spcPct val="110000"/>
              </a:lnSpc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Need to identify the medical assistance available locally and assess its capacity to respond.</a:t>
            </a:r>
          </a:p>
          <a:p>
            <a:pPr marL="180975" indent="-180975">
              <a:lnSpc>
                <a:spcPct val="110000"/>
              </a:lnSpc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If local medical assistance is unavailable or inadequate, evacuation to a reliable medical facility in-country, or in another country,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91185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D5EB-E3B9-4C4E-89F6-999FE40E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8E8F-5FA0-467E-AD85-7674EF05E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51" y="1470027"/>
            <a:ext cx="5969479" cy="46623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2400" b="1" dirty="0">
                <a:solidFill>
                  <a:srgbClr val="002060"/>
                </a:solidFill>
                <a:latin typeface="+mj-lt"/>
              </a:rPr>
              <a:t>Responsibilities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- determine responsibilities for staff health and medical assistance support within the Country Office and the different field offices.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2400" b="1" dirty="0">
                <a:solidFill>
                  <a:srgbClr val="002060"/>
                </a:solidFill>
                <a:latin typeface="+mj-lt"/>
              </a:rPr>
              <a:t>Key Contacts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identify the emergency contacts for local health facilities, insurance company and medical assistance provider.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2400" b="1" dirty="0">
                <a:solidFill>
                  <a:srgbClr val="002060"/>
                </a:solidFill>
                <a:latin typeface="+mj-lt"/>
              </a:rPr>
              <a:t>Reporting Procedures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clarify the reporting procedures for staff illness and injury, who must be informed, and the reporting process and forms that should be completed.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C7BAAA-E154-4F3F-A7F3-E2B16703622B}"/>
              </a:ext>
            </a:extLst>
          </p:cNvPr>
          <p:cNvSpPr txBox="1">
            <a:spLocks/>
          </p:cNvSpPr>
          <p:nvPr/>
        </p:nvSpPr>
        <p:spPr>
          <a:xfrm>
            <a:off x="6400800" y="1470027"/>
            <a:ext cx="5607170" cy="46623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2400" b="1" dirty="0">
                <a:solidFill>
                  <a:srgbClr val="002060"/>
                </a:solidFill>
                <a:latin typeface="+mj-lt"/>
              </a:rPr>
              <a:t>Medical Insurance -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provide details on medical insurance in place, clarify which staff it applies to, and what is covered.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2400" b="1" dirty="0">
                <a:solidFill>
                  <a:srgbClr val="002060"/>
                </a:solidFill>
                <a:latin typeface="+mj-lt"/>
              </a:rPr>
              <a:t>Healthcare Facilities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list and prioritise approved local healthcare facilities and hospitals that staff should use, identify any limitations.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2400" b="1" dirty="0">
                <a:solidFill>
                  <a:srgbClr val="002060"/>
                </a:solidFill>
                <a:latin typeface="+mj-lt"/>
              </a:rPr>
              <a:t>Medical Evacuations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provide details of medical evacuation procedures, key contacts, the authorisation process and essential information required.</a:t>
            </a:r>
          </a:p>
        </p:txBody>
      </p:sp>
    </p:spTree>
    <p:extLst>
      <p:ext uri="{BB962C8B-B14F-4D97-AF65-F5344CB8AC3E}">
        <p14:creationId xmlns:p14="http://schemas.microsoft.com/office/powerpoint/2010/main" val="75512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FAF4B-5F6F-4BAC-91F4-457E6B9A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Evacuations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5800-F866-4712-BCFC-078CBC44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25" y="1567923"/>
            <a:ext cx="6192781" cy="45695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4400" b="1" dirty="0">
                <a:solidFill>
                  <a:srgbClr val="002060"/>
                </a:solidFill>
                <a:latin typeface="+mj-lt"/>
              </a:rPr>
              <a:t>Initial Report </a:t>
            </a: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immediately inform Country and HQ-level staff health/HR contacts.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4400" b="1" dirty="0">
                <a:solidFill>
                  <a:srgbClr val="002060"/>
                </a:solidFill>
                <a:latin typeface="+mj-lt"/>
              </a:rPr>
              <a:t>Essential Information </a:t>
            </a: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person reporting incident, the patient, their location, nature of their injury/illness, medical care provided and current condition, and nearest air access point.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4400" b="1" dirty="0">
                <a:solidFill>
                  <a:srgbClr val="002060"/>
                </a:solidFill>
                <a:latin typeface="+mj-lt"/>
              </a:rPr>
              <a:t>Medical Assistance Provider </a:t>
            </a:r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</a:t>
            </a: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register case with assistance company (if available), determine level of support they can provide.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4400" b="1" dirty="0">
                <a:solidFill>
                  <a:srgbClr val="002060"/>
                </a:solidFill>
                <a:latin typeface="+mj-lt"/>
              </a:rPr>
              <a:t>Emergency Contacts - </a:t>
            </a: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establish staff member’s emergency contacts and identify who will contact family.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F27E5C-B403-4F75-BE97-82D83F0B9705}"/>
              </a:ext>
            </a:extLst>
          </p:cNvPr>
          <p:cNvSpPr txBox="1">
            <a:spLocks/>
          </p:cNvSpPr>
          <p:nvPr/>
        </p:nvSpPr>
        <p:spPr>
          <a:xfrm>
            <a:off x="6625087" y="1213137"/>
            <a:ext cx="5370397" cy="4924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7400" b="1" dirty="0">
                <a:solidFill>
                  <a:srgbClr val="002060"/>
                </a:solidFill>
                <a:latin typeface="+mj-lt"/>
              </a:rPr>
              <a:t>Accessibility &amp; Transport </a:t>
            </a:r>
            <a:r>
              <a:rPr lang="en-GB" sz="7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identify nearest access points, transport options (road and air ambulances) and any limitations (night movements/fuel).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7400" b="1" dirty="0">
                <a:solidFill>
                  <a:srgbClr val="002060"/>
                </a:solidFill>
                <a:latin typeface="+mj-lt"/>
              </a:rPr>
              <a:t>Permissions</a:t>
            </a:r>
            <a:r>
              <a:rPr lang="en-GB" sz="7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- determine travel or flight clearance requirements and any potential issues or delays.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7400" b="1" dirty="0">
                <a:solidFill>
                  <a:srgbClr val="002060"/>
                </a:solidFill>
                <a:latin typeface="+mj-lt"/>
              </a:rPr>
              <a:t>Escorts</a:t>
            </a:r>
            <a:r>
              <a:rPr lang="en-GB" sz="7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- identify who will accompany the patient if required.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7400" b="1" dirty="0">
                <a:solidFill>
                  <a:srgbClr val="002060"/>
                </a:solidFill>
                <a:latin typeface="+mj-lt"/>
              </a:rPr>
              <a:t>Documentation</a:t>
            </a:r>
            <a:r>
              <a:rPr lang="en-GB" sz="7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- determine any documentation requirements (</a:t>
            </a:r>
            <a:r>
              <a:rPr lang="en-GB" sz="7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passport/ID </a:t>
            </a:r>
            <a:r>
              <a:rPr lang="en-GB" sz="7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documents, visas, medical assessments, insurance details, etc).</a:t>
            </a:r>
            <a:endParaRPr lang="en-GB" sz="7400" dirty="0">
              <a:latin typeface="+mj-lt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16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2C970B1-958C-4965-936A-17EC46A8F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984" y="1995676"/>
            <a:ext cx="2976385" cy="19806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A9525F-8187-4419-9F94-205027E9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Contingency Plans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A43C418-5BD5-46C7-8D4D-64F30DF9D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935"/>
          <a:stretch/>
        </p:blipFill>
        <p:spPr>
          <a:xfrm>
            <a:off x="7464570" y="3726661"/>
            <a:ext cx="3568758" cy="194510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2B0DEF-DBDF-40DA-B924-FCCFE8F0B7DB}"/>
              </a:ext>
            </a:extLst>
          </p:cNvPr>
          <p:cNvCxnSpPr>
            <a:cxnSpLocks/>
          </p:cNvCxnSpPr>
          <p:nvPr/>
        </p:nvCxnSpPr>
        <p:spPr>
          <a:xfrm>
            <a:off x="7738223" y="5876717"/>
            <a:ext cx="1800000" cy="0"/>
          </a:xfrm>
          <a:prstGeom prst="straightConnector1">
            <a:avLst/>
          </a:prstGeom>
          <a:ln w="123825" cmpd="sng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26791F7-1F90-4090-8208-AB455F8B7750}"/>
              </a:ext>
            </a:extLst>
          </p:cNvPr>
          <p:cNvSpPr txBox="1"/>
          <p:nvPr/>
        </p:nvSpPr>
        <p:spPr>
          <a:xfrm>
            <a:off x="8025968" y="5969848"/>
            <a:ext cx="185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</a:pPr>
            <a:r>
              <a:rPr lang="en-GB" b="1" dirty="0">
                <a:solidFill>
                  <a:srgbClr val="002060"/>
                </a:solidFill>
                <a:latin typeface="+mj-lt"/>
              </a:rPr>
              <a:t>Reduce Impact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0DB52089-711D-4DE4-86C2-1FA7101D5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10" y="1211845"/>
            <a:ext cx="6935638" cy="521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2563" indent="-182563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+mj-lt"/>
              </a:rPr>
              <a:t>Contingency plans are developed for foreseeable high-risk incidents/situations:</a:t>
            </a:r>
          </a:p>
          <a:p>
            <a:pPr marL="625475" lvl="1" indent="-2667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002060"/>
              </a:buClr>
              <a:buFont typeface="Calibri Light" panose="020F0302020204030204" pitchFamily="34" charset="0"/>
              <a:buChar char="―"/>
            </a:pPr>
            <a:r>
              <a:rPr lang="en-GB" altLang="en-US" sz="2400" dirty="0">
                <a:latin typeface="+mj-lt"/>
              </a:rPr>
              <a:t> which are most likely to happen &amp; will have significant impact on staff and operations.</a:t>
            </a:r>
          </a:p>
          <a:p>
            <a:pPr marL="625475" lvl="1" indent="-2667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002060"/>
              </a:buClr>
              <a:buFont typeface="Calibri Light" panose="020F0302020204030204" pitchFamily="34" charset="0"/>
              <a:buChar char="―"/>
            </a:pPr>
            <a:r>
              <a:rPr lang="en-GB" altLang="en-US" sz="2400" dirty="0">
                <a:latin typeface="+mj-lt"/>
              </a:rPr>
              <a:t>which require a lot of information &amp; preparation in order to respond.</a:t>
            </a:r>
          </a:p>
          <a:p>
            <a:pPr marL="625475" lvl="1" indent="-2667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002060"/>
              </a:buClr>
              <a:buFont typeface="Calibri Light" panose="020F0302020204030204" pitchFamily="34" charset="0"/>
              <a:buChar char="―"/>
            </a:pPr>
            <a:r>
              <a:rPr lang="en-GB" altLang="en-US" sz="2400" dirty="0">
                <a:latin typeface="+mj-lt"/>
              </a:rPr>
              <a:t>which require a quick coordinated response from different stakeholders.</a:t>
            </a:r>
          </a:p>
          <a:p>
            <a:pPr marL="266700" lvl="1" indent="-2667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+mj-lt"/>
              </a:rPr>
              <a:t>Plans for the relocation or evacuation of staff, natural disasters, and medical emergencies.</a:t>
            </a:r>
          </a:p>
          <a:p>
            <a:pPr marL="266700" lvl="1" indent="-2667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+mj-lt"/>
              </a:rPr>
              <a:t>Contingency plans help to reduce the</a:t>
            </a:r>
            <a:r>
              <a:rPr lang="en-GB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altLang="en-US" sz="2400" b="1" u="sng" dirty="0">
                <a:solidFill>
                  <a:srgbClr val="002060"/>
                </a:solidFill>
                <a:latin typeface="+mj-lt"/>
              </a:rPr>
              <a:t>impact</a:t>
            </a:r>
            <a:r>
              <a:rPr lang="en-GB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altLang="en-US" sz="2400" dirty="0">
                <a:latin typeface="+mj-lt"/>
              </a:rPr>
              <a:t>of threats should they occur.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1F35C-B987-4961-815C-9E41F9EB2A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14"/>
          <a:stretch/>
        </p:blipFill>
        <p:spPr>
          <a:xfrm>
            <a:off x="7495674" y="545963"/>
            <a:ext cx="2789538" cy="18528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9309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6776-32A4-4547-A6F5-6F5B28D9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Planning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8753-59B2-4A3F-B785-5A18B0E27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382"/>
            <a:ext cx="5562600" cy="435133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could happen?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Who could be affected?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is needed to respond?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Who needs to be informed?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Who needs to make what decisions?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can be done to be better prepared?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0BA13-2FAC-4B89-865C-DCA7B4477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67352"/>
            <a:ext cx="5244137" cy="32683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1155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46DE-8631-43D9-AB4D-5748EA85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Hibernation, Relocation &amp; Evacuation</a:t>
            </a:r>
          </a:p>
        </p:txBody>
      </p:sp>
      <p:pic>
        <p:nvPicPr>
          <p:cNvPr id="5" name="Content Placeholder 4" descr="A close up of a card&#10;&#10;Description automatically generated">
            <a:extLst>
              <a:ext uri="{FF2B5EF4-FFF2-40B4-BE49-F238E27FC236}">
                <a16:creationId xmlns:a16="http://schemas.microsoft.com/office/drawing/2014/main" id="{DD9E0F75-4581-453D-B090-F93190833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751" y="1311215"/>
            <a:ext cx="5512212" cy="4840540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591190-C235-47B7-BE4A-BF26675B168E}"/>
              </a:ext>
            </a:extLst>
          </p:cNvPr>
          <p:cNvSpPr txBox="1">
            <a:spLocks/>
          </p:cNvSpPr>
          <p:nvPr/>
        </p:nvSpPr>
        <p:spPr>
          <a:xfrm>
            <a:off x="611449" y="1673435"/>
            <a:ext cx="5711302" cy="4558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2400" b="1" cap="small" dirty="0">
                <a:solidFill>
                  <a:srgbClr val="002060"/>
                </a:solidFill>
                <a:latin typeface="+mj-lt"/>
              </a:rPr>
              <a:t>H</a:t>
            </a:r>
            <a:r>
              <a:rPr lang="en-GB" sz="2400" b="1" dirty="0">
                <a:solidFill>
                  <a:srgbClr val="002060"/>
                </a:solidFill>
                <a:latin typeface="+mj-lt"/>
              </a:rPr>
              <a:t>ibernation</a:t>
            </a:r>
            <a:r>
              <a:rPr lang="en-GB" sz="2400" b="1" cap="small" dirty="0">
                <a:solidFill>
                  <a:srgbClr val="002060"/>
                </a:solidFill>
                <a:latin typeface="+mj-lt"/>
              </a:rPr>
              <a:t>/S</a:t>
            </a:r>
            <a:r>
              <a:rPr lang="en-GB" sz="2400" b="1" dirty="0">
                <a:solidFill>
                  <a:srgbClr val="002060"/>
                </a:solidFill>
                <a:latin typeface="+mj-lt"/>
              </a:rPr>
              <a:t>uspension</a:t>
            </a:r>
            <a:r>
              <a:rPr lang="en-GB" sz="2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temporarily halting activities. Staff remain at home or other safe location to avoid an emerging threat, or until conditions improve.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2400" b="1" dirty="0">
                <a:solidFill>
                  <a:srgbClr val="002060"/>
                </a:solidFill>
                <a:latin typeface="+mj-lt"/>
              </a:rPr>
              <a:t>Relocation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withdrawing staff and assets to a safer area within the country, until the situation stabilises.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2400" b="1" dirty="0">
                <a:solidFill>
                  <a:srgbClr val="002060"/>
                </a:solidFill>
                <a:latin typeface="+mj-lt"/>
              </a:rPr>
              <a:t>Evacuation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- withdrawing staff to a place of safety across the international borders of the country, or to their home country.</a:t>
            </a:r>
          </a:p>
        </p:txBody>
      </p:sp>
    </p:spTree>
    <p:extLst>
      <p:ext uri="{BB962C8B-B14F-4D97-AF65-F5344CB8AC3E}">
        <p14:creationId xmlns:p14="http://schemas.microsoft.com/office/powerpoint/2010/main" val="191535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FA16-5D2E-419D-BD5A-F44AD39C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Withdraw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F9503-D226-456F-B1D8-631BF19A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249"/>
            <a:ext cx="10755702" cy="467551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GB" altLang="en-US" sz="2400" dirty="0">
                <a:latin typeface="+mj-lt"/>
                <a:cs typeface="Tahoma" panose="020B0604030504040204" pitchFamily="34" charset="0"/>
              </a:rPr>
              <a:t>The need to hibernate, relocate or evacuate staff may be triggered by: </a:t>
            </a:r>
          </a:p>
          <a:p>
            <a:pPr marL="531813" lvl="1" indent="-2587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altLang="en-US" dirty="0">
                <a:latin typeface="+mj-lt"/>
                <a:cs typeface="Tahoma" panose="020B0604030504040204" pitchFamily="34" charset="0"/>
              </a:rPr>
              <a:t>Serious deterioration in overall security situation, or the outbreak of violent unrest/conflict.</a:t>
            </a:r>
          </a:p>
          <a:p>
            <a:pPr marL="531813" lvl="1" indent="-2587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altLang="en-US" dirty="0">
                <a:latin typeface="+mj-lt"/>
                <a:cs typeface="Tahoma" panose="020B0604030504040204" pitchFamily="34" charset="0"/>
              </a:rPr>
              <a:t>Natural disaster or hazard, or health crisis that poses a significant threat to the health and safety of staff.</a:t>
            </a:r>
          </a:p>
          <a:p>
            <a:pPr marL="531813" lvl="1" indent="-2587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altLang="en-US" dirty="0">
                <a:latin typeface="+mj-lt"/>
                <a:cs typeface="Tahoma" panose="020B0604030504040204" pitchFamily="34" charset="0"/>
              </a:rPr>
              <a:t>A significant, and credible, threat to aid agencies, or to the organisation's staff directly.</a:t>
            </a:r>
          </a:p>
          <a:p>
            <a:pPr marL="531813" lvl="1" indent="-2587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altLang="en-US" dirty="0">
                <a:latin typeface="+mj-lt"/>
                <a:cs typeface="Tahoma" panose="020B0604030504040204" pitchFamily="34" charset="0"/>
              </a:rPr>
              <a:t>Authorities or embassies advise staff to leave.</a:t>
            </a:r>
          </a:p>
          <a:p>
            <a:pPr marL="531813" lvl="1" indent="-2587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altLang="en-US" dirty="0">
                <a:latin typeface="+mj-lt"/>
                <a:cs typeface="Tahoma" panose="020B0604030504040204" pitchFamily="34" charset="0"/>
              </a:rPr>
              <a:t>Security and safety concerns outweigh the benefits of a particular programme or make it impossible to meet programme objectives.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50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77D1B-CB69-4CC1-A11A-53B2F999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105"/>
            <a:ext cx="10515600" cy="1325563"/>
          </a:xfrm>
        </p:spPr>
        <p:txBody>
          <a:bodyPr/>
          <a:lstStyle/>
          <a:p>
            <a:r>
              <a:rPr lang="en-GB" dirty="0"/>
              <a:t>Security Levels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0A1078-4FF1-4230-B7F4-0553A7D67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543916"/>
              </p:ext>
            </p:extLst>
          </p:nvPr>
        </p:nvGraphicFramePr>
        <p:xfrm>
          <a:off x="3982065" y="1140766"/>
          <a:ext cx="8130048" cy="506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7D30EFA-FB16-4CE4-BB0A-355298717619}"/>
              </a:ext>
            </a:extLst>
          </p:cNvPr>
          <p:cNvSpPr txBox="1"/>
          <p:nvPr/>
        </p:nvSpPr>
        <p:spPr>
          <a:xfrm>
            <a:off x="5368413" y="1351508"/>
            <a:ext cx="3539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1			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B87D5-D6E3-4AF6-BFAA-1BE05DDAA0F8}"/>
              </a:ext>
            </a:extLst>
          </p:cNvPr>
          <p:cNvSpPr txBox="1"/>
          <p:nvPr/>
        </p:nvSpPr>
        <p:spPr>
          <a:xfrm>
            <a:off x="5368413" y="2374777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ABE24-E27E-46B7-BEBC-FC551B718298}"/>
              </a:ext>
            </a:extLst>
          </p:cNvPr>
          <p:cNvSpPr txBox="1"/>
          <p:nvPr/>
        </p:nvSpPr>
        <p:spPr>
          <a:xfrm>
            <a:off x="5368412" y="3449718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416D8-8745-4B26-92DA-4BC072BB081C}"/>
              </a:ext>
            </a:extLst>
          </p:cNvPr>
          <p:cNvSpPr txBox="1"/>
          <p:nvPr/>
        </p:nvSpPr>
        <p:spPr>
          <a:xfrm>
            <a:off x="5368413" y="4524659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D1D0B-CD69-4044-9A74-B48EE48F09DF}"/>
              </a:ext>
            </a:extLst>
          </p:cNvPr>
          <p:cNvSpPr txBox="1"/>
          <p:nvPr/>
        </p:nvSpPr>
        <p:spPr>
          <a:xfrm>
            <a:off x="5368413" y="5552779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B2592F-FC37-4A2B-B65E-FC08977DB18C}"/>
              </a:ext>
            </a:extLst>
          </p:cNvPr>
          <p:cNvSpPr txBox="1">
            <a:spLocks noChangeArrowheads="1"/>
          </p:cNvSpPr>
          <p:nvPr/>
        </p:nvSpPr>
        <p:spPr>
          <a:xfrm>
            <a:off x="911941" y="2074722"/>
            <a:ext cx="3770672" cy="34317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ct val="0"/>
              </a:spcAft>
              <a:buNone/>
            </a:pPr>
            <a:r>
              <a:rPr lang="en-GB" sz="2800" dirty="0">
                <a:latin typeface="+mj-lt"/>
                <a:cs typeface="Arial" panose="020B0604020202020204" pitchFamily="34" charset="0"/>
              </a:rPr>
              <a:t>Security levels or phases are specific to each organisation, reflecting its programme activities, security management capacity and resources, and its risk tolerance.</a:t>
            </a:r>
            <a:endParaRPr lang="en-GB" altLang="en-US" sz="28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B7F4-B657-4EFF-9818-A7994208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to Withdraw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31A0-D09F-49C0-AC44-1DC1CC2B6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9736" cy="4351338"/>
          </a:xfrm>
        </p:spPr>
        <p:txBody>
          <a:bodyPr>
            <a:norm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International staff (essential vs non-essential staff)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Consultants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Dependents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Relocated national staff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Others?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AEB31-DE73-4EFE-8464-7347D14B6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923" y="1211258"/>
            <a:ext cx="3018688" cy="20087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94897-EBF1-4859-BCF8-BA8A67A79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7936" y="3123804"/>
            <a:ext cx="4067974" cy="28679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3402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6975-67F3-4F43-A984-9D8D37A9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Preparations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8E3DE61-32FC-4274-9F54-4320D91FD6F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17586" y="1488923"/>
            <a:ext cx="8297460" cy="473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2925" indent="-542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altLang="en-US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Criteria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 - clarify who is to be relocated or evacuated, and the support provided to those remain.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altLang="en-US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Roles &amp; Responsibilities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- specify the decision-makers, and identify roles and responsibilities of different team members.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altLang="en-US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Staff Lists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- track where staff are located to plan transport requirements.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altLang="en-US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Routes &amp; Transport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- provide information on routes and options. Always consider alternatives!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altLang="en-US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Assembly Points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- inform staff where to assemble in preparation for relocation or evacuation.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altLang="en-US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Hibernation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 - identify safe areas for each location.</a:t>
            </a:r>
          </a:p>
        </p:txBody>
      </p:sp>
      <p:pic>
        <p:nvPicPr>
          <p:cNvPr id="6" name="Picture 6" descr="90048272">
            <a:extLst>
              <a:ext uri="{FF2B5EF4-FFF2-40B4-BE49-F238E27FC236}">
                <a16:creationId xmlns:a16="http://schemas.microsoft.com/office/drawing/2014/main" id="{C82602D7-9DD1-41A7-91C0-4D182AA7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46" y="1472456"/>
            <a:ext cx="3062763" cy="44868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0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6975-67F3-4F43-A984-9D8D37A9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Preparations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8E3DE61-32FC-4274-9F54-4320D91FD6F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68664" y="1504301"/>
            <a:ext cx="8018926" cy="469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2925" indent="-542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altLang="en-US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Communication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 - outline how to notify staff of an imminent withdrawal and activate the ‘Communication Tree’.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altLang="en-US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Admin &amp; Finance </a:t>
            </a:r>
            <a:r>
              <a:rPr lang="en-GB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-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 specify any administrative and financial  requirements (travel documents, salary advances).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altLang="en-US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Information Security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- outline procedures for safeguarding sensitive documents and files.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altLang="en-US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Equipment &amp; Supplies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- include details of emergency supplies required for each location, and how to secure critical assets.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altLang="en-US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Checklists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anose="020B0604030504040204" pitchFamily="34" charset="0"/>
              </a:rPr>
              <a:t> - include easy-to-read checklists and other resources to assist staff in undertaking key tasks (emergency contact details and ‘grab bag’ lists).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9B2E9-10D7-4B62-BE6E-DA05EA9F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" t="2120" r="37488" b="3083"/>
          <a:stretch/>
        </p:blipFill>
        <p:spPr>
          <a:xfrm>
            <a:off x="8601369" y="1690688"/>
            <a:ext cx="3121967" cy="37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3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1027</Words>
  <Application>Microsoft Office PowerPoint</Application>
  <PresentationFormat>Widescreen</PresentationFormat>
  <Paragraphs>92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Contingency Planning</vt:lpstr>
      <vt:lpstr>Contingency Plans</vt:lpstr>
      <vt:lpstr>Key Planning Questions</vt:lpstr>
      <vt:lpstr>Hibernation, Relocation &amp; Evacuation</vt:lpstr>
      <vt:lpstr>When to Withdraw</vt:lpstr>
      <vt:lpstr>Security Levels</vt:lpstr>
      <vt:lpstr>Who to Withdraw</vt:lpstr>
      <vt:lpstr>Basic Preparations</vt:lpstr>
      <vt:lpstr>Basic Preparations</vt:lpstr>
      <vt:lpstr>Medical Emergencies</vt:lpstr>
      <vt:lpstr>Basic Preparations</vt:lpstr>
      <vt:lpstr>Medical Evacuations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/>
  <cp:lastModifiedBy>Shaun Bickley</cp:lastModifiedBy>
  <cp:revision>10</cp:revision>
  <dcterms:created xsi:type="dcterms:W3CDTF">2020-04-24T13:12:24Z</dcterms:created>
  <dcterms:modified xsi:type="dcterms:W3CDTF">2021-07-27T16:38:29Z</dcterms:modified>
</cp:coreProperties>
</file>