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1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5" r:id="rId3"/>
    <p:sldId id="268" r:id="rId4"/>
    <p:sldId id="276" r:id="rId5"/>
    <p:sldId id="275" r:id="rId6"/>
    <p:sldId id="274" r:id="rId7"/>
    <p:sldId id="267" r:id="rId8"/>
    <p:sldId id="271" r:id="rId9"/>
    <p:sldId id="260" r:id="rId10"/>
    <p:sldId id="27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anor Margolies" initials="EM" lastIdx="1" clrIdx="0">
    <p:extLst>
      <p:ext uri="{19B8F6BF-5375-455C-9EA6-DF929625EA0E}">
        <p15:presenceInfo xmlns:p15="http://schemas.microsoft.com/office/powerpoint/2012/main" userId="05323de8ca4dd6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86A0E-788F-4B93-B34C-9640AB95670A}" v="1" dt="2021-11-05T09:17:35.7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4"/>
    <p:restoredTop sz="79902" autoAdjust="0"/>
  </p:normalViewPr>
  <p:slideViewPr>
    <p:cSldViewPr snapToGrid="0" snapToObjects="1">
      <p:cViewPr varScale="1">
        <p:scale>
          <a:sx n="81" d="100"/>
          <a:sy n="81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35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n Bickley" userId="272d0215-3de1-47f4-ab27-768bcbf286dd" providerId="ADAL" clId="{26586A0E-788F-4B93-B34C-9640AB95670A}"/>
    <pc:docChg chg="custSel modSld">
      <pc:chgData name="Shaun Bickley" userId="272d0215-3de1-47f4-ab27-768bcbf286dd" providerId="ADAL" clId="{26586A0E-788F-4B93-B34C-9640AB95670A}" dt="2021-11-05T09:17:46.564" v="7" actId="1076"/>
      <pc:docMkLst>
        <pc:docMk/>
      </pc:docMkLst>
      <pc:sldChg chg="addSp delSp modSp mod">
        <pc:chgData name="Shaun Bickley" userId="272d0215-3de1-47f4-ab27-768bcbf286dd" providerId="ADAL" clId="{26586A0E-788F-4B93-B34C-9640AB95670A}" dt="2021-11-05T09:17:46.564" v="7" actId="1076"/>
        <pc:sldMkLst>
          <pc:docMk/>
          <pc:sldMk cId="1557447672" sldId="275"/>
        </pc:sldMkLst>
        <pc:picChg chg="add mod">
          <ac:chgData name="Shaun Bickley" userId="272d0215-3de1-47f4-ab27-768bcbf286dd" providerId="ADAL" clId="{26586A0E-788F-4B93-B34C-9640AB95670A}" dt="2021-11-05T09:17:46.564" v="7" actId="1076"/>
          <ac:picMkLst>
            <pc:docMk/>
            <pc:sldMk cId="1557447672" sldId="275"/>
            <ac:picMk id="4" creationId="{88EE2EB5-4328-46EC-BC9B-D2E78D6F305E}"/>
          </ac:picMkLst>
        </pc:picChg>
        <pc:picChg chg="del">
          <ac:chgData name="Shaun Bickley" userId="272d0215-3de1-47f4-ab27-768bcbf286dd" providerId="ADAL" clId="{26586A0E-788F-4B93-B34C-9640AB95670A}" dt="2021-11-05T09:17:40.541" v="4" actId="21"/>
          <ac:picMkLst>
            <pc:docMk/>
            <pc:sldMk cId="1557447672" sldId="275"/>
            <ac:picMk id="8" creationId="{50AA3340-2C16-4C22-9C8B-544120A60C5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C4EF1-F8E0-4749-809D-5752AA0608E2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63575-E910-2A4C-A278-3294874EB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20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7F7C0-B4A9-D640-9987-81DA11C237E1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C8753-6064-B347-A216-CA4460036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5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8753-6064-B347-A216-CA44600362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C8753-6064-B347-A216-CA44600362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48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C8753-6064-B347-A216-CA44600362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0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356350"/>
            <a:ext cx="12192000" cy="501650"/>
            <a:chOff x="0" y="6356350"/>
            <a:chExt cx="12192000" cy="50165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356350"/>
              <a:ext cx="12192000" cy="5016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6356350"/>
              <a:ext cx="12192000" cy="457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8A2373-E79B-604E-A69A-A776119ADD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47929" y="136525"/>
            <a:ext cx="622300" cy="7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Managing Site Security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A441E-2641-D545-86F4-DCB486FBC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02" y="489204"/>
            <a:ext cx="3573402" cy="45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1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F7D6-DB4D-4744-B5BB-D3F67453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Guard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0B5A2-65D6-48E9-9105-3F91FD274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20971"/>
            <a:ext cx="10785529" cy="46093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GB" sz="2400" b="1" dirty="0">
                <a:solidFill>
                  <a:srgbClr val="002060"/>
                </a:solidFill>
                <a:latin typeface="+mj-lt"/>
              </a:rPr>
              <a:t>Guard selection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invest time in selecting the right guards. Check background and seek reliable references, even if guards are from private security company.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GB" sz="2400" b="1" dirty="0">
                <a:solidFill>
                  <a:srgbClr val="002060"/>
                </a:solidFill>
                <a:latin typeface="+mj-lt"/>
              </a:rPr>
              <a:t>Role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– provide clear instructions on their duties and how they will be supervised, and what to do and who to inform in case of incident.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GB" sz="2400" b="1" dirty="0">
                <a:solidFill>
                  <a:srgbClr val="002060"/>
                </a:solidFill>
                <a:latin typeface="+mj-lt"/>
              </a:rPr>
              <a:t>Equipment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be clear about the essential equipment provided</a:t>
            </a: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and by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whom.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GB" sz="2400" b="1" dirty="0">
                <a:solidFill>
                  <a:srgbClr val="002060"/>
                </a:solidFill>
                <a:latin typeface="+mj-lt"/>
              </a:rPr>
              <a:t>Training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24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ensure guards are trained to deal with the different types of visitors.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GB" sz="2400" b="1" dirty="0">
                <a:solidFill>
                  <a:srgbClr val="002060"/>
                </a:solidFill>
                <a:latin typeface="+mj-lt"/>
              </a:rPr>
              <a:t>Checks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random checks should be made to ensure guards are awake and regularly patrolling the property.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GB" sz="2400" b="1" dirty="0">
                <a:solidFill>
                  <a:srgbClr val="002060"/>
                </a:solidFill>
                <a:latin typeface="+mj-lt"/>
              </a:rPr>
              <a:t>Response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be clear on how guards should respond to suspicious activity, robbery/theft, fire or other incidents that likely to occur in the environment.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1315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D448-5036-412D-81D5-EAEE7399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260A6-AB75-4AE8-9DE9-069A6A865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797" y="1881158"/>
            <a:ext cx="5526795" cy="381958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Staff should feel safe and secure while at work, or in their residence or guesthouse.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Facilities must be located in areas that ensure a reasonable level of security and safety for staff, and appropriate measures and procedures be in place to prevent or deter threats that exist in that location.</a:t>
            </a:r>
          </a:p>
        </p:txBody>
      </p:sp>
      <p:pic>
        <p:nvPicPr>
          <p:cNvPr id="5" name="Picture 4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6ECC72B3-7086-4B3E-86C7-B8E2400CC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52" y="1881158"/>
            <a:ext cx="4730416" cy="35478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324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918E-73B5-437F-ADDC-D1221A0C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C2398-0A93-44CD-9720-46E1B0E21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69" y="1415843"/>
            <a:ext cx="5129980" cy="480797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GB" sz="3300" b="1" dirty="0">
                <a:solidFill>
                  <a:srgbClr val="002060"/>
                </a:solidFill>
                <a:latin typeface="+mj-lt"/>
              </a:rPr>
              <a:t>Location: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3100" b="1" dirty="0">
                <a:solidFill>
                  <a:srgbClr val="002060"/>
                </a:solidFill>
                <a:latin typeface="+mj-lt"/>
              </a:rPr>
              <a:t>Threats</a:t>
            </a:r>
            <a:r>
              <a:rPr lang="en-GB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</a:t>
            </a:r>
            <a:r>
              <a:rPr lang="en-GB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robberies, IEDs, violence/unrest, natural hazards.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3100" b="1" dirty="0">
                <a:solidFill>
                  <a:srgbClr val="002060"/>
                </a:solidFill>
                <a:latin typeface="+mj-lt"/>
              </a:rPr>
              <a:t>Neighbourhood</a:t>
            </a:r>
            <a:r>
              <a:rPr lang="en-GB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surrounding properties, potential targets, any associations with a particular group/individuals, level of acceptance of NGOs in the area. 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3100" b="1" dirty="0">
                <a:solidFill>
                  <a:srgbClr val="002060"/>
                </a:solidFill>
                <a:latin typeface="+mj-lt"/>
              </a:rPr>
              <a:t>Security</a:t>
            </a:r>
            <a:r>
              <a:rPr lang="en-GB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</a:t>
            </a:r>
            <a:r>
              <a:rPr lang="en-GB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local security provision &amp; measures used by others in the area.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3100" b="1" dirty="0">
                <a:solidFill>
                  <a:srgbClr val="002060"/>
                </a:solidFill>
                <a:latin typeface="+mj-lt"/>
              </a:rPr>
              <a:t>Accessibility</a:t>
            </a:r>
            <a:r>
              <a:rPr lang="en-GB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</a:t>
            </a:r>
            <a:r>
              <a:rPr lang="en-GB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access to main roads &amp; key facilities (airports etc), could staff easily evacuate the area in an emergency.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2200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DBEB48-F1A0-4829-A8DF-8DBD42E73639}"/>
              </a:ext>
            </a:extLst>
          </p:cNvPr>
          <p:cNvSpPr txBox="1">
            <a:spLocks/>
          </p:cNvSpPr>
          <p:nvPr/>
        </p:nvSpPr>
        <p:spPr>
          <a:xfrm>
            <a:off x="5968180" y="1415842"/>
            <a:ext cx="5786284" cy="4807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/>
              <a:buNone/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Building: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2200" b="1" dirty="0">
                <a:solidFill>
                  <a:srgbClr val="002060"/>
                </a:solidFill>
                <a:latin typeface="+mj-lt"/>
              </a:rPr>
              <a:t>Building type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advantages &amp; disadvantages, level of control, safety concerns.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2200" b="1" dirty="0">
                <a:solidFill>
                  <a:srgbClr val="002060"/>
                </a:solidFill>
                <a:latin typeface="+mj-lt"/>
              </a:rPr>
              <a:t>Structures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physical condition, vulnerability to potential hazards.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2200" b="1" dirty="0">
                <a:solidFill>
                  <a:srgbClr val="002060"/>
                </a:solidFill>
                <a:latin typeface="+mj-lt"/>
              </a:rPr>
              <a:t>Perimeter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defined boundaries, walls or fences.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2200" b="1" dirty="0">
                <a:solidFill>
                  <a:srgbClr val="002060"/>
                </a:solidFill>
                <a:latin typeface="+mj-lt"/>
              </a:rPr>
              <a:t>Access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control measures, multi-tenancy.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2200" b="1" dirty="0">
                <a:solidFill>
                  <a:srgbClr val="002060"/>
                </a:solidFill>
                <a:latin typeface="+mj-lt"/>
              </a:rPr>
              <a:t>Security</a:t>
            </a:r>
            <a:r>
              <a:rPr lang="en-GB" sz="2200" dirty="0">
                <a:latin typeface="+mj-lt"/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condition of doors, gates &amp; windows.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2200" b="1" dirty="0">
                <a:solidFill>
                  <a:srgbClr val="002060"/>
                </a:solidFill>
                <a:latin typeface="+mj-lt"/>
              </a:rPr>
              <a:t>Lighting</a:t>
            </a:r>
            <a:r>
              <a:rPr lang="en-GB" sz="2200" dirty="0">
                <a:latin typeface="+mj-lt"/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access points &amp; street areas.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2200" b="1" dirty="0">
                <a:solidFill>
                  <a:srgbClr val="002060"/>
                </a:solidFill>
                <a:latin typeface="+mj-lt"/>
              </a:rPr>
              <a:t>Safety</a:t>
            </a:r>
            <a:r>
              <a:rPr lang="en-GB" sz="2200" b="1" dirty="0">
                <a:latin typeface="+mj-lt"/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 essential services (electrics, gas &amp; water), ability to evacuate building.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002060"/>
              </a:buClr>
            </a:pPr>
            <a:r>
              <a:rPr lang="en-GB" sz="2200" b="1" dirty="0">
                <a:solidFill>
                  <a:srgbClr val="002060"/>
                </a:solidFill>
                <a:latin typeface="+mj-lt"/>
              </a:rPr>
              <a:t>Parking</a:t>
            </a:r>
            <a:r>
              <a:rPr lang="en-GB" sz="2200" b="1" dirty="0">
                <a:latin typeface="+mj-lt"/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within a compound or on the street.</a:t>
            </a:r>
          </a:p>
        </p:txBody>
      </p:sp>
    </p:spTree>
    <p:extLst>
      <p:ext uri="{BB962C8B-B14F-4D97-AF65-F5344CB8AC3E}">
        <p14:creationId xmlns:p14="http://schemas.microsoft.com/office/powerpoint/2010/main" val="139557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F7622-9F1B-6D42-8270-9278A934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Site Protection Measures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A31FCAC-3774-4789-B99F-7B5B865DCA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3914" y="1377416"/>
            <a:ext cx="10515600" cy="14391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en-US" alt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Achieved through a combination of ‘layers’, both:</a:t>
            </a:r>
          </a:p>
          <a:p>
            <a:pPr>
              <a:lnSpc>
                <a:spcPct val="110000"/>
              </a:lnSpc>
              <a:buFontTx/>
              <a:buNone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en-US" sz="2200" b="1" dirty="0">
                <a:solidFill>
                  <a:schemeClr val="accent1"/>
                </a:solidFill>
                <a:latin typeface="+mj-lt"/>
              </a:rPr>
              <a:t>			     </a:t>
            </a:r>
            <a:r>
              <a:rPr lang="en-US" altLang="en-US" b="1" dirty="0">
                <a:solidFill>
                  <a:schemeClr val="accent1"/>
                </a:solidFill>
                <a:latin typeface="+mj-lt"/>
              </a:rPr>
              <a:t>     </a:t>
            </a:r>
            <a:r>
              <a:rPr lang="en-US" altLang="en-US" sz="3000" b="1" dirty="0">
                <a:solidFill>
                  <a:srgbClr val="002060"/>
                </a:solidFill>
                <a:latin typeface="+mj-lt"/>
              </a:rPr>
              <a:t>PHYSICAL</a:t>
            </a:r>
            <a:r>
              <a:rPr lang="en-US" altLang="en-US" sz="2200" dirty="0">
                <a:solidFill>
                  <a:srgbClr val="002060"/>
                </a:solidFill>
                <a:latin typeface="+mj-lt"/>
              </a:rPr>
              <a:t>	</a:t>
            </a:r>
            <a:r>
              <a:rPr lang="en-US" altLang="en-US" sz="2200" dirty="0">
                <a:latin typeface="+mj-lt"/>
              </a:rPr>
              <a:t>		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b="1" dirty="0">
                <a:latin typeface="+mj-lt"/>
              </a:rPr>
              <a:t> </a:t>
            </a:r>
            <a:r>
              <a:rPr lang="en-US" altLang="en-US" sz="3000" b="1" dirty="0">
                <a:solidFill>
                  <a:schemeClr val="accent2"/>
                </a:solidFill>
                <a:latin typeface="+mj-lt"/>
              </a:rPr>
              <a:t>PROCEDURAL</a:t>
            </a:r>
            <a:r>
              <a:rPr lang="en-US" altLang="en-US" dirty="0">
                <a:solidFill>
                  <a:srgbClr val="002060"/>
                </a:solidFill>
                <a:latin typeface="+mj-lt"/>
              </a:rPr>
              <a:t> </a:t>
            </a:r>
            <a:endParaRPr lang="en-US" altLang="en-US" sz="2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10000"/>
              </a:lnSpc>
              <a:buFontTx/>
              <a:buNone/>
            </a:pPr>
            <a:endParaRPr lang="en-US" altLang="en-US" sz="2200" dirty="0">
              <a:latin typeface="+mj-lt"/>
            </a:endParaRPr>
          </a:p>
          <a:p>
            <a:pPr>
              <a:lnSpc>
                <a:spcPct val="110000"/>
              </a:lnSpc>
              <a:buFontTx/>
              <a:buNone/>
            </a:pPr>
            <a:endParaRPr lang="en-US" altLang="en-US" sz="2200" dirty="0">
              <a:latin typeface="+mj-lt"/>
            </a:endParaRPr>
          </a:p>
          <a:p>
            <a:pPr>
              <a:lnSpc>
                <a:spcPct val="110000"/>
              </a:lnSpc>
            </a:pPr>
            <a:endParaRPr lang="en-US" altLang="en-US" dirty="0">
              <a:latin typeface="Myriad Pro" pitchFamily="34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B2760659-6DDA-4E9D-9C8F-4174511D8A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9189" y="2490125"/>
            <a:ext cx="2305050" cy="0"/>
          </a:xfrm>
          <a:prstGeom prst="line">
            <a:avLst/>
          </a:prstGeom>
          <a:noFill/>
          <a:ln w="171450" cap="sq">
            <a:solidFill>
              <a:schemeClr val="bg2">
                <a:lumMod val="9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444F0-D024-41CA-96A1-2EF49E0E3465}"/>
              </a:ext>
            </a:extLst>
          </p:cNvPr>
          <p:cNvSpPr txBox="1"/>
          <p:nvPr/>
        </p:nvSpPr>
        <p:spPr>
          <a:xfrm>
            <a:off x="328667" y="3039525"/>
            <a:ext cx="4743666" cy="29124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 defTabSz="179388">
              <a:lnSpc>
                <a:spcPct val="110000"/>
              </a:lnSpc>
              <a:spcAft>
                <a:spcPct val="35000"/>
              </a:spcAft>
              <a:buClr>
                <a:schemeClr val="accent1"/>
              </a:buClr>
              <a:tabLst>
                <a:tab pos="3951288" algn="l"/>
              </a:tabLst>
            </a:pPr>
            <a:r>
              <a:rPr lang="en-GB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walls, gates, lighting, bars on windows, locked doors, emergency exits, shelters &amp; barriers, secure rooms, smoke detectors, fire extinguishers, alarms, CCTV, identification etc.</a:t>
            </a:r>
          </a:p>
        </p:txBody>
      </p:sp>
      <p:pic>
        <p:nvPicPr>
          <p:cNvPr id="8" name="Graphic 7" descr="Clipboard Checked">
            <a:extLst>
              <a:ext uri="{FF2B5EF4-FFF2-40B4-BE49-F238E27FC236}">
                <a16:creationId xmlns:a16="http://schemas.microsoft.com/office/drawing/2014/main" id="{03F1F610-636E-4072-917F-270488978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3050" y="1902144"/>
            <a:ext cx="914400" cy="914400"/>
          </a:xfrm>
          <a:prstGeom prst="rect">
            <a:avLst/>
          </a:prstGeom>
        </p:spPr>
      </p:pic>
      <p:pic>
        <p:nvPicPr>
          <p:cNvPr id="10" name="Graphic 9" descr="Door Open">
            <a:extLst>
              <a:ext uri="{FF2B5EF4-FFF2-40B4-BE49-F238E27FC236}">
                <a16:creationId xmlns:a16="http://schemas.microsoft.com/office/drawing/2014/main" id="{E07DEA1A-02D0-4F52-B381-A498F838B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6100" y="190214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2820E8-1B48-480A-AFB5-11B09F9A396A}"/>
              </a:ext>
            </a:extLst>
          </p:cNvPr>
          <p:cNvSpPr txBox="1"/>
          <p:nvPr/>
        </p:nvSpPr>
        <p:spPr>
          <a:xfrm>
            <a:off x="6842763" y="3039525"/>
            <a:ext cx="5020574" cy="2912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numCol="1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GB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guards, key control, checking windows and doors, displaying ID cards, visitor &amp; vehicle checks, waiting area, parking area, accompanying visitors, evacuation routes etc</a:t>
            </a:r>
            <a:r>
              <a:rPr lang="en-GB" alt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913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C4DA-2C09-4D2C-913F-4261F999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 – Detect – Delay – Respond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8EE2EB5-4328-46EC-BC9B-D2E78D6F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450" y="1690688"/>
            <a:ext cx="7979957" cy="44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4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D7BE-8239-4476-BED2-EB4AF6F9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Office Exercise</a:t>
            </a:r>
          </a:p>
        </p:txBody>
      </p:sp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805D43F8-263C-48F8-8A9A-D2ECC0F2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9881" y="718219"/>
            <a:ext cx="2824748" cy="2118561"/>
          </a:xfrm>
          <a:prstGeom prst="rect">
            <a:avLst/>
          </a:prstGeom>
        </p:spPr>
      </p:pic>
      <p:pic>
        <p:nvPicPr>
          <p:cNvPr id="8" name="Picture 7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39B43F9-963B-4DE9-B083-E2C77690F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7" t="7161" r="9319" b="8842"/>
          <a:stretch/>
        </p:blipFill>
        <p:spPr>
          <a:xfrm rot="5400000">
            <a:off x="8254128" y="643955"/>
            <a:ext cx="2824751" cy="2267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E5E14-D832-419F-B4AD-4FB8786E6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9"/>
          <a:stretch/>
        </p:blipFill>
        <p:spPr>
          <a:xfrm>
            <a:off x="838200" y="1531725"/>
            <a:ext cx="3813686" cy="4141538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81013AAE-613E-4CCE-BBA1-6F42B73AB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496678" y="3751849"/>
            <a:ext cx="2582781" cy="1937086"/>
          </a:xfrm>
          <a:prstGeom prst="rect">
            <a:avLst/>
          </a:prstGeom>
        </p:spPr>
      </p:pic>
      <p:pic>
        <p:nvPicPr>
          <p:cNvPr id="15" name="Picture 14" descr="A picture containing sitting, green, kitchen, large&#10;&#10;Description automatically generated">
            <a:extLst>
              <a:ext uri="{FF2B5EF4-FFF2-40B4-BE49-F238E27FC236}">
                <a16:creationId xmlns:a16="http://schemas.microsoft.com/office/drawing/2014/main" id="{326C843A-ABB2-44CA-974C-8F2239738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769665" y="3751848"/>
            <a:ext cx="2582782" cy="1937086"/>
          </a:xfrm>
          <a:prstGeom prst="rect">
            <a:avLst/>
          </a:prstGeom>
        </p:spPr>
      </p:pic>
      <p:pic>
        <p:nvPicPr>
          <p:cNvPr id="17" name="Picture 16" descr="A close up of a garden&#10;&#10;Description automatically generated">
            <a:extLst>
              <a:ext uri="{FF2B5EF4-FFF2-40B4-BE49-F238E27FC236}">
                <a16:creationId xmlns:a16="http://schemas.microsoft.com/office/drawing/2014/main" id="{6D451E89-591D-4636-961C-9193B0810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133171" y="3751848"/>
            <a:ext cx="2582782" cy="19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AB5D3-AE9A-4F68-AF74-9C283BC9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&amp; Acceptance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F3A7EF-A3AD-46B1-BFF9-5BC2894F5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86" y="1690688"/>
            <a:ext cx="3907863" cy="37822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A group of people standing on top of a dirt field&#10;&#10;Description automatically generated">
            <a:extLst>
              <a:ext uri="{FF2B5EF4-FFF2-40B4-BE49-F238E27FC236}">
                <a16:creationId xmlns:a16="http://schemas.microsoft.com/office/drawing/2014/main" id="{EFA503D2-2F06-4FCA-99AE-E55623854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641" y="1690688"/>
            <a:ext cx="5042966" cy="37822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9362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7058-FE6B-4201-9DDA-A3B37574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Guards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85026E-4204-44AF-A4AC-46AF4E0B6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9155" y="1464454"/>
            <a:ext cx="2616386" cy="39233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E0009-CDBD-4E8E-8493-8C884322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633" y="1629412"/>
            <a:ext cx="2665983" cy="35546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57277207-C133-4C08-A9C0-D239F1E5B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3" y="1913837"/>
            <a:ext cx="4496771" cy="29641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3F88EF-9F65-4256-B73B-CAC47BB1956C}"/>
              </a:ext>
            </a:extLst>
          </p:cNvPr>
          <p:cNvSpPr/>
          <p:nvPr/>
        </p:nvSpPr>
        <p:spPr>
          <a:xfrm>
            <a:off x="2316944" y="5586107"/>
            <a:ext cx="7558111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F6600"/>
              </a:buClr>
              <a:buSzPts val="1400"/>
            </a:pPr>
            <a:r>
              <a:rPr lang="en-GB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sleeping guard is a badly managed guard!</a:t>
            </a:r>
            <a:endParaRPr lang="en-GB" sz="32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F7622-9F1B-6D42-8270-9278A934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Guard Choice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FE48FD-36B2-4BAA-BD50-5F2C9846C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52" y="1105397"/>
            <a:ext cx="10515600" cy="50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0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478</Words>
  <Application>Microsoft Office PowerPoint</Application>
  <PresentationFormat>Widescreen</PresentationFormat>
  <Paragraphs>42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Myriad Pro</vt:lpstr>
      <vt:lpstr>Office Theme</vt:lpstr>
      <vt:lpstr>Managing Site Security</vt:lpstr>
      <vt:lpstr>Site Security</vt:lpstr>
      <vt:lpstr>Site Selection</vt:lpstr>
      <vt:lpstr>Site Protection Measures</vt:lpstr>
      <vt:lpstr>Deter – Detect – Delay – Respond</vt:lpstr>
      <vt:lpstr>Field Office Exercise</vt:lpstr>
      <vt:lpstr>Image &amp; Acceptance</vt:lpstr>
      <vt:lpstr>Managing Guards</vt:lpstr>
      <vt:lpstr>Guard Choice</vt:lpstr>
      <vt:lpstr>Guard Management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Lisa Reilly</dc:creator>
  <cp:lastModifiedBy>Shaun Bickley</cp:lastModifiedBy>
  <cp:revision>11</cp:revision>
  <dcterms:created xsi:type="dcterms:W3CDTF">2020-04-24T13:12:24Z</dcterms:created>
  <dcterms:modified xsi:type="dcterms:W3CDTF">2021-11-05T09:17:59Z</dcterms:modified>
</cp:coreProperties>
</file>