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1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7"/>
    <p:restoredTop sz="73284"/>
  </p:normalViewPr>
  <p:slideViewPr>
    <p:cSldViewPr snapToGrid="0" snapToObjects="1">
      <p:cViewPr varScale="1">
        <p:scale>
          <a:sx n="75" d="100"/>
          <a:sy n="75" d="100"/>
        </p:scale>
        <p:origin x="1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35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C4EF1-F8E0-4749-809D-5752AA0608E2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3575-E910-2A4C-A278-3294874E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0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7F7C0-B4A9-D640-9987-81DA11C237E1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C8753-6064-B347-A216-CA446003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5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8753-6064-B347-A216-CA44600362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2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8753-6064-B347-A216-CA44600362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356350"/>
            <a:ext cx="12192000" cy="501650"/>
            <a:chOff x="0" y="6356350"/>
            <a:chExt cx="12192000" cy="50165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356350"/>
              <a:ext cx="12192000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B8A2373-E79B-604E-A69A-A776119ADD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47929" y="136525"/>
            <a:ext cx="622300" cy="7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Inclusive Security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CA441E-2641-D545-86F4-DCB486FB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02" y="489204"/>
            <a:ext cx="3573402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1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7622-9F1B-6D42-8270-9278A934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Iceberg</a:t>
            </a:r>
          </a:p>
        </p:txBody>
      </p:sp>
      <p:pic>
        <p:nvPicPr>
          <p:cNvPr id="4" name="Picture 3" descr="A picture containing nature, water, outdoor, blue&#10;&#10;Description automatically generated">
            <a:extLst>
              <a:ext uri="{FF2B5EF4-FFF2-40B4-BE49-F238E27FC236}">
                <a16:creationId xmlns:a16="http://schemas.microsoft.com/office/drawing/2014/main" id="{893699BB-3083-4C26-BA6C-020CA5E81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690688"/>
            <a:ext cx="55816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6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E0FE-0A2D-4618-8946-EEAD6328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Diversity in Risk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B5165-E7D7-4AF9-8205-F1E7440F43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5012" y="1788704"/>
            <a:ext cx="617053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Diverse workforce = Diverse risks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Individuals may face different risks due to their unique profile or identity.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More than just gender or nationality.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Minority profiles – eg staff with disabilities, minority ethnicities or races and those who identify as LGBTQI - are often more at risk of both external and internal threats.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2F2BA-1E8C-4A48-96F4-A7D5BCE0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291" y="1788704"/>
            <a:ext cx="4903697" cy="36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1E65-E89D-4693-B68C-DCF8A531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Someone Else’s Shoes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87EC6-DE78-4A20-AB97-081B7578E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09" y="1362974"/>
            <a:ext cx="7263442" cy="48825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Walking to work in the morning.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Working late in the office.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Travelling to remote areas of the country.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Staying at a hotel/guest house.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Dealing with security forces on a checkpoint.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Engaging with community leaders.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Addressing complaints &amp; concerns of angry beneficiaries.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Evacuating the office in an emergency.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Meeting colleagues for a drink/meal in the evening.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58417-ED36-486E-B7C7-B35A4CE2B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23"/>
          <a:stretch/>
        </p:blipFill>
        <p:spPr>
          <a:xfrm>
            <a:off x="7073660" y="1139489"/>
            <a:ext cx="4620409" cy="457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D4D3-A4E2-4ECE-AB91-FD9D718C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4C5FE-79FC-4D39-B70E-A656B34EF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779" y="1466491"/>
            <a:ext cx="7341907" cy="3683025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n-GB" b="1" dirty="0">
                <a:solidFill>
                  <a:srgbClr val="002060"/>
                </a:solidFill>
                <a:latin typeface="+mj-lt"/>
              </a:rPr>
              <a:t>Equality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- ensuring individuals or groups are not treated differently or less favourably, because of their specific personal characteristics. </a:t>
            </a:r>
          </a:p>
          <a:p>
            <a:pPr>
              <a:buClr>
                <a:srgbClr val="002060"/>
              </a:buClr>
            </a:pPr>
            <a:r>
              <a:rPr lang="en-GB" b="1" dirty="0">
                <a:solidFill>
                  <a:srgbClr val="002060"/>
                </a:solidFill>
                <a:latin typeface="+mj-lt"/>
              </a:rPr>
              <a:t>Diversity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- the characteristics that make an individual or group different from another. These include race, ethnicity, gender, disability, sexual orientation, religion. </a:t>
            </a:r>
          </a:p>
          <a:p>
            <a:pPr>
              <a:buClr>
                <a:srgbClr val="002060"/>
              </a:buClr>
            </a:pPr>
            <a:r>
              <a:rPr lang="en-GB" b="1" dirty="0">
                <a:solidFill>
                  <a:srgbClr val="002060"/>
                </a:solidFill>
                <a:latin typeface="+mj-lt"/>
              </a:rPr>
              <a:t>Inclusion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creating a working environment in which any individual or group feels respected, supported &amp; valued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8" name="Picture 7" descr="A picture containing stop, food, drawing&#10;&#10;Description automatically generated">
            <a:extLst>
              <a:ext uri="{FF2B5EF4-FFF2-40B4-BE49-F238E27FC236}">
                <a16:creationId xmlns:a16="http://schemas.microsoft.com/office/drawing/2014/main" id="{E1A05AB0-87E8-4FA8-A124-ADAAFFA1F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87" y="2620474"/>
            <a:ext cx="3647625" cy="16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0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7622-9F1B-6D42-8270-9278A934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Security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538C9F-6D56-4F9A-9CF6-BCAA71BAD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766" t="13124" r="16676" b="17513"/>
          <a:stretch/>
        </p:blipFill>
        <p:spPr>
          <a:xfrm>
            <a:off x="351422" y="1847525"/>
            <a:ext cx="4430665" cy="33283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62DD5-9879-4164-A855-7BF9B7951FD1}"/>
              </a:ext>
            </a:extLst>
          </p:cNvPr>
          <p:cNvSpPr txBox="1"/>
          <p:nvPr/>
        </p:nvSpPr>
        <p:spPr>
          <a:xfrm>
            <a:off x="5050330" y="1369122"/>
            <a:ext cx="6962775" cy="511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10000"/>
              </a:lnSpc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Acknowledge the diversity of staff. </a:t>
            </a:r>
          </a:p>
          <a:p>
            <a:pPr marL="266700" indent="-266700">
              <a:lnSpc>
                <a:spcPct val="110000"/>
              </a:lnSpc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Identify external and internal threats that different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staff may face. </a:t>
            </a:r>
          </a:p>
          <a:p>
            <a:pPr marL="266700" indent="-266700">
              <a:lnSpc>
                <a:spcPct val="110000"/>
              </a:lnSpc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Adapt security plans and procedures to meet the diverse range of staff.</a:t>
            </a:r>
          </a:p>
          <a:p>
            <a:pPr marL="266700" indent="-266700">
              <a:lnSpc>
                <a:spcPct val="110000"/>
              </a:lnSpc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Ensure briefings, orientations and trainings address diverse profiles.</a:t>
            </a:r>
          </a:p>
          <a:p>
            <a:pPr marL="266700" indent="-266700">
              <a:lnSpc>
                <a:spcPct val="110000"/>
              </a:lnSpc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Proactively provide guidance and support to </a:t>
            </a:r>
            <a:r>
              <a:rPr lang="en-GB" sz="2800" b="1" dirty="0">
                <a:solidFill>
                  <a:srgbClr val="002060"/>
                </a:solidFill>
                <a:latin typeface="+mj-lt"/>
              </a:rPr>
              <a:t>all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staff to enable them to fully participate and feel protected.</a:t>
            </a:r>
          </a:p>
        </p:txBody>
      </p:sp>
    </p:spTree>
    <p:extLst>
      <p:ext uri="{BB962C8B-B14F-4D97-AF65-F5344CB8AC3E}">
        <p14:creationId xmlns:p14="http://schemas.microsoft.com/office/powerpoint/2010/main" val="2681147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267</Words>
  <Application>Microsoft Macintosh PowerPoint</Application>
  <PresentationFormat>Widescreen</PresentationFormat>
  <Paragraphs>29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Inclusive Security</vt:lpstr>
      <vt:lpstr>Diversity Iceberg</vt:lpstr>
      <vt:lpstr>Diversity in Risk</vt:lpstr>
      <vt:lpstr>In Someone Else’s Shoes</vt:lpstr>
      <vt:lpstr>Definitions</vt:lpstr>
      <vt:lpstr>Inclusive Security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shaun bickley</dc:creator>
  <cp:lastModifiedBy>Eleanor Margolies</cp:lastModifiedBy>
  <cp:revision>4</cp:revision>
  <dcterms:created xsi:type="dcterms:W3CDTF">2020-04-24T13:12:24Z</dcterms:created>
  <dcterms:modified xsi:type="dcterms:W3CDTF">2021-07-21T15:25:15Z</dcterms:modified>
</cp:coreProperties>
</file>